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4"/>
  </p:sldMasterIdLst>
  <p:notesMasterIdLst>
    <p:notesMasterId r:id="rId54"/>
  </p:notesMasterIdLst>
  <p:sldIdLst>
    <p:sldId id="281" r:id="rId5"/>
    <p:sldId id="261" r:id="rId6"/>
    <p:sldId id="475" r:id="rId7"/>
    <p:sldId id="505" r:id="rId8"/>
    <p:sldId id="566" r:id="rId9"/>
    <p:sldId id="567" r:id="rId10"/>
    <p:sldId id="568" r:id="rId11"/>
    <p:sldId id="564" r:id="rId12"/>
    <p:sldId id="569" r:id="rId13"/>
    <p:sldId id="570" r:id="rId14"/>
    <p:sldId id="565" r:id="rId15"/>
    <p:sldId id="504" r:id="rId16"/>
    <p:sldId id="502" r:id="rId17"/>
    <p:sldId id="508" r:id="rId18"/>
    <p:sldId id="506" r:id="rId19"/>
    <p:sldId id="531" r:id="rId20"/>
    <p:sldId id="532" r:id="rId21"/>
    <p:sldId id="560" r:id="rId22"/>
    <p:sldId id="507" r:id="rId23"/>
    <p:sldId id="561" r:id="rId24"/>
    <p:sldId id="543" r:id="rId25"/>
    <p:sldId id="542" r:id="rId26"/>
    <p:sldId id="510" r:id="rId27"/>
    <p:sldId id="544" r:id="rId28"/>
    <p:sldId id="511" r:id="rId29"/>
    <p:sldId id="545" r:id="rId30"/>
    <p:sldId id="512" r:id="rId31"/>
    <p:sldId id="547" r:id="rId32"/>
    <p:sldId id="513" r:id="rId33"/>
    <p:sldId id="548" r:id="rId34"/>
    <p:sldId id="514" r:id="rId35"/>
    <p:sldId id="550" r:id="rId36"/>
    <p:sldId id="515" r:id="rId37"/>
    <p:sldId id="551" r:id="rId38"/>
    <p:sldId id="516" r:id="rId39"/>
    <p:sldId id="552" r:id="rId40"/>
    <p:sldId id="517" r:id="rId41"/>
    <p:sldId id="554" r:id="rId42"/>
    <p:sldId id="518" r:id="rId43"/>
    <p:sldId id="555" r:id="rId44"/>
    <p:sldId id="540" r:id="rId45"/>
    <p:sldId id="519" r:id="rId46"/>
    <p:sldId id="556" r:id="rId47"/>
    <p:sldId id="558" r:id="rId48"/>
    <p:sldId id="520" r:id="rId49"/>
    <p:sldId id="563" r:id="rId50"/>
    <p:sldId id="258" r:id="rId51"/>
    <p:sldId id="282" r:id="rId52"/>
    <p:sldId id="263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81B14114-CBA3-362F-6988-B96BCE59F1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222024F-0A16-4290-A2AE-BECEE535947E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23B2768D-CF56-3948-ABA2-1091C785C7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5126CEF-7711-07AB-E3BD-2EC50BE87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01B0CA6C-8BDC-0D2B-92DF-7AB6E5E769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7EE3817-65C3-45A5-89DE-B7FBBA1880E7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519C8515-5F94-A7D4-6DD9-7194FE03A6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615B073-B86C-AACD-396C-FB5D5AECA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602C4D0E-E220-8FD4-A64A-B2033C41F4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F6E02D1-0A07-48DD-B07A-7A649F4B2723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DA16085D-1953-B8FD-6BB8-013A364D67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572E44DC-E5C2-7841-816F-58446520E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3C0C4FE-F8F6-8F47-4E03-1B274C82C8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5DF6ED0-F6C0-4C6B-8F26-214CC9C4D12D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DA041035-908A-B1F5-9688-E93CB61AEE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E350DA9F-8A42-FCA6-A3C4-6415B21D1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D5A61B6E-6786-88E1-0160-C7B0EC83E1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A14161D-36BF-4AC5-BCF4-9210DAF5ED8F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F2A218EC-6D32-DF60-D716-9B558F5AA2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3AA4B123-979B-4138-BE00-651ED2891C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D5A61B6E-6786-88E1-0160-C7B0EC83E1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A14161D-36BF-4AC5-BCF4-9210DAF5ED8F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F2A218EC-6D32-DF60-D716-9B558F5AA2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3AA4B123-979B-4138-BE00-651ED2891C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12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221cf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221cf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D5A61B6E-6786-88E1-0160-C7B0EC83E1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A14161D-36BF-4AC5-BCF4-9210DAF5ED8F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F2A218EC-6D32-DF60-D716-9B558F5AA2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3AA4B123-979B-4138-BE00-651ED2891C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78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D5A61B6E-6786-88E1-0160-C7B0EC83E1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A14161D-36BF-4AC5-BCF4-9210DAF5ED8F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F2A218EC-6D32-DF60-D716-9B558F5AA2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3AA4B123-979B-4138-BE00-651ED2891C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64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F391FEC2-FF47-03E3-814A-76AC1A2E84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0563077-51CA-4340-9299-290BD5FB964B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19817EA4-5461-6E47-214A-866C1B8654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80E76A3-3D75-2009-057A-B62AE4C21E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C3F21374-D071-157C-7A74-408BF9D304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95E0952-28AA-4932-B323-644611FC7F98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C689379B-1BFE-6D27-42F0-D516FB16C1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3DC2B3A-E020-F9E0-A860-AC78EB5F4D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318FE3CA-52E0-CAA2-5AD0-5A212159BC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2802380-86EC-4FDF-A0E3-F57094DCC7F5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29CB2BD1-15E4-6A97-751A-3E58AF635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F7AC8B53-88B3-DF8E-1174-460EC1704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7305B2D7-5DBE-5D62-4C18-67980003A1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6499469-1D25-4F45-AF3A-BC121D6B5142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0034D9DC-EC84-916F-3C76-BB21205550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BD27323-306D-4E84-02AC-F4B8B1F4C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5F102FFB-8768-341C-AE5A-EF4DA1502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8FA3704-0942-4F28-9C1C-21CCA5AC6209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42454357-10CC-EDBE-8AEE-3F51860C02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53D6F166-0617-17DD-A955-B5163B1606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EF56114D-770D-B335-9231-42994EE890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083B722-64E7-4E7A-811E-35731565D292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D34D234F-80A7-FB99-0E45-99C549105F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B0B3A3C6-5FE5-9F87-9818-2D4335321D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5200"/>
              <a:buNone/>
              <a:defRPr sz="5200" b="1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1" y="2031207"/>
            <a:ext cx="4168775" cy="259318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6" y="2031207"/>
            <a:ext cx="4168775" cy="259318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02B60C7-F0AA-2FEB-2DF6-D87818A6954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DCF23-F576-4DB4-B72B-93C433D12E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85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260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None/>
              <a:defRPr sz="24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4800"/>
              <a:buNone/>
              <a:defRPr sz="48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4200"/>
              <a:buNone/>
              <a:defRPr sz="4200">
                <a:solidFill>
                  <a:srgbClr val="6AA8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800"/>
              <a:buNone/>
              <a:defRPr sz="2800">
                <a:solidFill>
                  <a:srgbClr val="6AA8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3965400" y="4883100"/>
            <a:ext cx="5178600" cy="260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Overview of Software Engineering </a:t>
            </a:r>
            <a:r>
              <a:rPr lang="en" sz="1000" b="1">
                <a:solidFill>
                  <a:srgbClr val="FFFFFF"/>
                </a:solidFill>
              </a:rPr>
              <a:t>COMSM0110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4883100"/>
            <a:ext cx="4374900" cy="260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how-to-conduct-a-heuristic-evaluation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how-to-conduct-a-heuristic-evaluatio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nngroup.com/articles/ten-usability-heuristics/" TargetMode="Externa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>
            <a:extLst>
              <a:ext uri="{FF2B5EF4-FFF2-40B4-BE49-F238E27FC236}">
                <a16:creationId xmlns:a16="http://schemas.microsoft.com/office/drawing/2014/main" id="{8393EBCE-468E-4C0B-AAED-25A4E2305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250" y="1014297"/>
            <a:ext cx="5143500" cy="2575570"/>
          </a:xfrm>
        </p:spPr>
        <p:txBody>
          <a:bodyPr/>
          <a:lstStyle/>
          <a:p>
            <a:br>
              <a:rPr lang="en-US"/>
            </a:br>
            <a:br>
              <a:rPr lang="en-US"/>
            </a:br>
            <a:r>
              <a:rPr lang="en-US"/>
              <a:t>HCI Evaluation Part One</a:t>
            </a:r>
            <a:br>
              <a:rPr lang="en-US"/>
            </a:b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6A587C2-DF50-4D75-969B-A7C02DD2F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0" y="2701528"/>
            <a:ext cx="5143500" cy="1241822"/>
          </a:xfrm>
        </p:spPr>
        <p:txBody>
          <a:bodyPr>
            <a:normAutofit/>
          </a:bodyPr>
          <a:lstStyle/>
          <a:p>
            <a:endParaRPr lang="en-US" sz="1800"/>
          </a:p>
          <a:p>
            <a:r>
              <a:rPr lang="en-US" sz="1800"/>
              <a:t>Dr Jon Bird</a:t>
            </a:r>
          </a:p>
          <a:p>
            <a:r>
              <a:rPr lang="en-US" sz="1800"/>
              <a:t>jon.bird@bristol.ac.uk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26427-D278-80CE-1030-CDBD2327108B}"/>
              </a:ext>
            </a:extLst>
          </p:cNvPr>
          <p:cNvSpPr txBox="1"/>
          <p:nvPr/>
        </p:nvSpPr>
        <p:spPr>
          <a:xfrm>
            <a:off x="0" y="3766609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Thanks to </a:t>
            </a:r>
            <a:r>
              <a:rPr lang="en-US" sz="1400"/>
              <a:t>Stuart Gray, Pete Bennett, Simon Lock, Thomas Bale, Harry Field </a:t>
            </a:r>
            <a:r>
              <a:rPr lang="en-GB" sz="1400"/>
              <a:t>who developed some of these slides</a:t>
            </a:r>
          </a:p>
          <a:p>
            <a:pPr algn="ctr"/>
            <a:endParaRPr lang="en-GB"/>
          </a:p>
          <a:p>
            <a:pPr algn="ctr"/>
            <a:r>
              <a:rPr lang="en-GB"/>
              <a:t>Images are royalty free from www.pexels.com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9C81ADEE-BA44-8325-BC0F-159760C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Carrying out a Think Aloud evaluation 2  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04C3FC0-1877-86E7-6916-39592A88E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8337"/>
            <a:ext cx="4298950" cy="2593181"/>
          </a:xfrm>
        </p:spPr>
        <p:txBody>
          <a:bodyPr/>
          <a:lstStyle/>
          <a:p>
            <a:pPr algn="l"/>
            <a:r>
              <a:rPr lang="en-US" sz="1800">
                <a:solidFill>
                  <a:srgbClr val="0B0C0C"/>
                </a:solidFill>
                <a:latin typeface="+mj-lt"/>
              </a:rPr>
              <a:t>Ask the participants to complete the tasks you have planned. This should be </a:t>
            </a:r>
            <a:r>
              <a:rPr lang="en-US" sz="1800" b="1">
                <a:solidFill>
                  <a:srgbClr val="0B0C0C"/>
                </a:solidFill>
                <a:latin typeface="+mj-lt"/>
              </a:rPr>
              <a:t>uninterrupted</a:t>
            </a:r>
            <a:r>
              <a:rPr lang="en-US" sz="1800">
                <a:solidFill>
                  <a:srgbClr val="0B0C0C"/>
                </a:solidFill>
                <a:latin typeface="+mj-lt"/>
              </a:rPr>
              <a:t> as far as possible, although the facilitator  will probably need to give some prompts.</a:t>
            </a:r>
          </a:p>
          <a:p>
            <a:pPr algn="l"/>
            <a:r>
              <a:rPr lang="en-US" sz="1800">
                <a:solidFill>
                  <a:srgbClr val="0B0C0C"/>
                </a:solidFill>
                <a:latin typeface="+mj-lt"/>
              </a:rPr>
              <a:t>If the user goes silent then prompt them to </a:t>
            </a:r>
            <a:r>
              <a:rPr lang="en-US" sz="1800" err="1">
                <a:solidFill>
                  <a:srgbClr val="0B0C0C"/>
                </a:solidFill>
                <a:latin typeface="+mj-lt"/>
              </a:rPr>
              <a:t>verbalise</a:t>
            </a:r>
            <a:r>
              <a:rPr lang="en-US" sz="1800">
                <a:solidFill>
                  <a:srgbClr val="0B0C0C"/>
                </a:solidFill>
                <a:latin typeface="+mj-lt"/>
              </a:rPr>
              <a:t> their thoughts by saying “what are you thinking”</a:t>
            </a:r>
          </a:p>
          <a:p>
            <a:pPr algn="l"/>
            <a:endParaRPr lang="en-US" sz="1800">
              <a:solidFill>
                <a:srgbClr val="0B0C0C"/>
              </a:solidFill>
              <a:latin typeface="GDS Transport"/>
            </a:endParaRPr>
          </a:p>
          <a:p>
            <a:endParaRPr lang="en-US" altLang="en-US" sz="1800"/>
          </a:p>
        </p:txBody>
      </p:sp>
      <p:pic>
        <p:nvPicPr>
          <p:cNvPr id="5" name="Picture 4" descr="Two people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F953D29F-9F2D-3C3E-A33A-277068B6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4" y="1458427"/>
            <a:ext cx="1805663" cy="27071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317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9C81ADEE-BA44-8325-BC0F-159760C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Analysing a Think Aloud evaluation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04C3FC0-1877-86E7-6916-39592A88E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8337"/>
            <a:ext cx="5022850" cy="2593181"/>
          </a:xfrm>
        </p:spPr>
        <p:txBody>
          <a:bodyPr/>
          <a:lstStyle/>
          <a:p>
            <a:r>
              <a:rPr lang="en-US" altLang="en-US" sz="1800"/>
              <a:t>Put the written notes together from both observes in to one document</a:t>
            </a:r>
          </a:p>
          <a:p>
            <a:r>
              <a:rPr lang="en-US" altLang="en-US" sz="1800" err="1"/>
              <a:t>Organise</a:t>
            </a:r>
            <a:r>
              <a:rPr lang="en-US" altLang="en-US" sz="1800"/>
              <a:t> the notes into meaningful categories e.g. what features helped users; what features led to problems; any additional features that users wanted.</a:t>
            </a:r>
          </a:p>
          <a:p>
            <a:r>
              <a:rPr lang="en-US" altLang="en-US" sz="1800"/>
              <a:t>You can make your own </a:t>
            </a:r>
            <a:r>
              <a:rPr lang="en-US" altLang="en-US" sz="1800" err="1"/>
              <a:t>meangingul</a:t>
            </a:r>
            <a:r>
              <a:rPr lang="en-US" altLang="en-US" sz="1800"/>
              <a:t> categories</a:t>
            </a:r>
          </a:p>
          <a:p>
            <a:r>
              <a:rPr lang="en-US" altLang="en-US" sz="1800"/>
              <a:t>Count the number of times users comment about different categories to identify the biggest issues</a:t>
            </a:r>
          </a:p>
          <a:p>
            <a:endParaRPr lang="en-US" altLang="en-US" sz="1800"/>
          </a:p>
          <a:p>
            <a:endParaRPr lang="en-US" altLang="en-US" sz="1800"/>
          </a:p>
        </p:txBody>
      </p:sp>
      <p:pic>
        <p:nvPicPr>
          <p:cNvPr id="2" name="Picture 1" descr="A picture containing text, person, table, dining table&#10;&#10;Description automatically generated">
            <a:extLst>
              <a:ext uri="{FF2B5EF4-FFF2-40B4-BE49-F238E27FC236}">
                <a16:creationId xmlns:a16="http://schemas.microsoft.com/office/drawing/2014/main" id="{505D42AC-C968-DDDA-741C-CC32395F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897" y="1764630"/>
            <a:ext cx="2863202" cy="20453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461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DD8187B7-D54F-EB60-A972-B4A3619F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Jakob Nielsen – heuristic evaluation</a:t>
            </a:r>
          </a:p>
        </p:txBody>
      </p:sp>
      <p:pic>
        <p:nvPicPr>
          <p:cNvPr id="23554" name="Picture 4">
            <a:extLst>
              <a:ext uri="{FF2B5EF4-FFF2-40B4-BE49-F238E27FC236}">
                <a16:creationId xmlns:a16="http://schemas.microsoft.com/office/drawing/2014/main" id="{7BE744C7-BC3D-14BD-6FEE-ED8E7FD9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198166"/>
            <a:ext cx="2376488" cy="297060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5" name="Rectangle 5">
            <a:extLst>
              <a:ext uri="{FF2B5EF4-FFF2-40B4-BE49-F238E27FC236}">
                <a16:creationId xmlns:a16="http://schemas.microsoft.com/office/drawing/2014/main" id="{1FB7CA71-02C3-F759-FB4C-C27BE2872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9" y="1384697"/>
            <a:ext cx="412586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Nielsen, J., and </a:t>
            </a:r>
            <a:r>
              <a:rPr lang="en-US" altLang="en-US" sz="1800" err="1"/>
              <a:t>Molich</a:t>
            </a:r>
            <a:r>
              <a:rPr lang="en-US" altLang="en-US" sz="1800"/>
              <a:t>, R. (1990). Heuristic evaluation of user interfaces, </a:t>
            </a:r>
            <a:r>
              <a:rPr lang="en-US" altLang="en-US" sz="1800" i="1"/>
              <a:t>CHI'90</a:t>
            </a:r>
            <a:r>
              <a:rPr lang="en-US" altLang="en-US" sz="1800"/>
              <a:t>, 249-256.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>
                <a:hlinkClick r:id="rId3"/>
              </a:rPr>
              <a:t>https://www.nngroup.com/articles/how-to-conduct-a-heuristic-evaluation/</a:t>
            </a:r>
            <a:endParaRPr lang="en-US" altLang="en-US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A9EF17C0-BEA6-3AC8-4450-789EFCB8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Nielsen Norman group </a:t>
            </a:r>
            <a:br>
              <a:rPr lang="en-US" altLang="en-US" sz="2800"/>
            </a:br>
            <a:r>
              <a:rPr lang="en-US" altLang="en-US" sz="2800"/>
              <a:t>http://www.nngroup.com/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66F2B8-D701-93B0-017A-429B63FE3C65}"/>
              </a:ext>
            </a:extLst>
          </p:cNvPr>
          <p:cNvSpPr/>
          <p:nvPr/>
        </p:nvSpPr>
        <p:spPr>
          <a:xfrm>
            <a:off x="6311504" y="3301604"/>
            <a:ext cx="2655094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C65A3-1A82-F2B6-81FB-8D26D8E79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26" y="1273276"/>
            <a:ext cx="3837555" cy="332038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301350B-A42E-A736-D609-81588906C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7703" y="1599010"/>
            <a:ext cx="685800" cy="685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05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D673FC-C200-D11D-99E5-9FC0A6AD0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286" y="3854573"/>
            <a:ext cx="685800" cy="685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05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94B25F-6D09-D124-BD9A-FCA479271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488" y="1599010"/>
            <a:ext cx="685800" cy="685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105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66448B9-91C8-530F-07E7-48FC7CB4C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484" y="1212435"/>
            <a:ext cx="4152311" cy="3358223"/>
          </a:xfrm>
        </p:spPr>
        <p:txBody>
          <a:bodyPr/>
          <a:lstStyle/>
          <a:p>
            <a:pPr marL="127000" indent="0">
              <a:buNone/>
            </a:pPr>
            <a:endParaRPr lang="en-US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/>
              <a:t>The Nielsen Norman group is a</a:t>
            </a:r>
            <a:r>
              <a:rPr lang="en-US" sz="1800" b="0" i="0">
                <a:solidFill>
                  <a:srgbClr val="000000"/>
                </a:solidFill>
                <a:effectLst/>
                <a:latin typeface="Source Sans Variable"/>
              </a:rPr>
              <a:t> </a:t>
            </a:r>
            <a:r>
              <a:rPr lang="en-US" sz="1800"/>
              <a:t>UX research and consulting firm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/>
              <a:t>It was founded by two big figures in the HCI world:</a:t>
            </a:r>
          </a:p>
          <a:p>
            <a:pPr lvl="1" indent="-304800">
              <a:spcBef>
                <a:spcPts val="0"/>
              </a:spcBef>
              <a:buSzPts val="1200"/>
              <a:buChar char="●"/>
            </a:pPr>
            <a:r>
              <a:rPr lang="en-US" sz="1800"/>
              <a:t>Don Norman coined the term “user experience” and developed a set of design heuristics</a:t>
            </a:r>
          </a:p>
          <a:p>
            <a:pPr lvl="1" indent="-304800">
              <a:spcBef>
                <a:spcPts val="0"/>
              </a:spcBef>
              <a:buSzPts val="1200"/>
              <a:buChar char="●"/>
            </a:pPr>
            <a:r>
              <a:rPr lang="en-US" sz="1800"/>
              <a:t>Jakob Nielsen also developed a set of usability heuristics and was a pioneer of heuristic evaluation</a:t>
            </a:r>
            <a:endParaRPr lang="en" sz="1800"/>
          </a:p>
          <a:p>
            <a:pPr marL="139700" indent="0">
              <a:buNone/>
            </a:pP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9C81ADEE-BA44-8325-BC0F-159760C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What is  a heuristic?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04C3FC0-1877-86E7-6916-39592A88E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8337"/>
            <a:ext cx="4070747" cy="2593181"/>
          </a:xfrm>
        </p:spPr>
        <p:txBody>
          <a:bodyPr/>
          <a:lstStyle/>
          <a:p>
            <a:r>
              <a:rPr lang="en-US" altLang="en-US" sz="1800"/>
              <a:t>A rule of thumb</a:t>
            </a:r>
          </a:p>
          <a:p>
            <a:r>
              <a:rPr lang="en-US" altLang="en-US" sz="1800"/>
              <a:t>Experienced-based strategies</a:t>
            </a:r>
          </a:p>
          <a:p>
            <a:r>
              <a:rPr lang="en-US" altLang="en-US" sz="1800"/>
              <a:t>E.g. if you’re doing some DIY then ‘measure twice, cut once’ is a useful heuristic</a:t>
            </a: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44F692DB-2139-CE43-4789-CF18BD1EF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722" y="1268016"/>
            <a:ext cx="23812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4ED2BB39-04A8-C0AF-6C47-D6345C59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Heuristic evaluation 1</a:t>
            </a:r>
            <a:r>
              <a:rPr lang="en-US" altLang="en-US"/>
              <a:t>	</a:t>
            </a:r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DD681721-EB88-7A5F-3CD1-C39C07058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16242"/>
            <a:ext cx="4870450" cy="2593181"/>
          </a:xfrm>
        </p:spPr>
        <p:txBody>
          <a:bodyPr/>
          <a:lstStyle/>
          <a:p>
            <a:r>
              <a:rPr lang="en-US" altLang="en-US" sz="1800"/>
              <a:t>An evaluation technique conducted </a:t>
            </a:r>
            <a:r>
              <a:rPr lang="en-US" altLang="en-US" sz="1800" b="1"/>
              <a:t>without</a:t>
            </a:r>
            <a:r>
              <a:rPr lang="en-US" altLang="en-US" sz="1800"/>
              <a:t> users</a:t>
            </a:r>
          </a:p>
          <a:p>
            <a:r>
              <a:rPr lang="en-US" altLang="en-US" sz="1800"/>
              <a:t>Also known as </a:t>
            </a:r>
            <a:r>
              <a:rPr lang="en-US" altLang="en-US" sz="1800" b="1"/>
              <a:t>expert </a:t>
            </a:r>
            <a:r>
              <a:rPr lang="en-US" altLang="en-US" sz="1800"/>
              <a:t>evaluation</a:t>
            </a:r>
            <a:r>
              <a:rPr lang="en-US" altLang="en-US" sz="1800" b="1" i="1"/>
              <a:t> </a:t>
            </a:r>
            <a:r>
              <a:rPr lang="en-US" altLang="en-US" sz="1800"/>
              <a:t>as it’s sometimes carried out by external experts (sometimes by the development team) aka evaluators</a:t>
            </a:r>
          </a:p>
          <a:p>
            <a:r>
              <a:rPr lang="en-US" altLang="en-US" sz="1800"/>
              <a:t>It’s a type of </a:t>
            </a:r>
            <a:r>
              <a:rPr lang="en-US" altLang="en-US" sz="1800" b="1"/>
              <a:t>analytical </a:t>
            </a:r>
            <a:r>
              <a:rPr lang="en-US" altLang="en-US" sz="1800"/>
              <a:t>evaluation, that is, based on a set of principles or a model…</a:t>
            </a:r>
          </a:p>
          <a:p>
            <a:r>
              <a:rPr lang="en-US" altLang="en-US" sz="1800"/>
              <a:t>…rather than by observing users (which is known as </a:t>
            </a:r>
            <a:r>
              <a:rPr lang="en-US" altLang="en-US" sz="1800" b="1"/>
              <a:t>empirical </a:t>
            </a:r>
            <a:r>
              <a:rPr lang="en-US" altLang="en-US" sz="1800"/>
              <a:t>evaluation)</a:t>
            </a: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322822D5-5403-BC32-42B5-CA3FAC12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826" y="1516242"/>
            <a:ext cx="1983969" cy="2971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83E365AB-7EF7-FA52-9C8B-7B46A7CD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Heuristic evaluation 2	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14952FFF-9ABF-75CA-3DB0-B4D6259B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565403"/>
            <a:ext cx="4552950" cy="3201591"/>
          </a:xfrm>
        </p:spPr>
        <p:txBody>
          <a:bodyPr/>
          <a:lstStyle/>
          <a:p>
            <a:r>
              <a:rPr lang="en-US" altLang="en-US" sz="1800"/>
              <a:t>It’s an </a:t>
            </a:r>
            <a:r>
              <a:rPr lang="en-US" altLang="en-US" sz="1800" b="1"/>
              <a:t>inspection </a:t>
            </a:r>
            <a:r>
              <a:rPr lang="en-US" altLang="en-US" sz="1800"/>
              <a:t>method – it involves inspecting a design to find usability problems</a:t>
            </a:r>
          </a:p>
          <a:p>
            <a:r>
              <a:rPr lang="en-US" altLang="en-US" sz="1800"/>
              <a:t>This involves asking whether the design complies with </a:t>
            </a:r>
            <a:r>
              <a:rPr lang="en-US" altLang="en-US" sz="1800" b="1"/>
              <a:t>usability principles</a:t>
            </a:r>
            <a:r>
              <a:rPr lang="en-US" altLang="en-US" sz="1800" b="1" i="1"/>
              <a:t> </a:t>
            </a:r>
            <a:r>
              <a:rPr lang="en-US" altLang="en-US" sz="1800"/>
              <a:t>(a set of heuristics)</a:t>
            </a:r>
          </a:p>
          <a:p>
            <a:endParaRPr lang="en-US" altLang="en-US"/>
          </a:p>
        </p:txBody>
      </p:sp>
      <p:pic>
        <p:nvPicPr>
          <p:cNvPr id="3" name="Picture 2" descr="A picture containing text, electronics, computer, document&#10;&#10;Description automatically generated">
            <a:extLst>
              <a:ext uri="{FF2B5EF4-FFF2-40B4-BE49-F238E27FC236}">
                <a16:creationId xmlns:a16="http://schemas.microsoft.com/office/drawing/2014/main" id="{5A10A77C-46B8-6696-34B9-77C0B982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163" y="1565403"/>
            <a:ext cx="3162022" cy="2108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CDFA67C8-A011-0F12-F283-A2A3EC01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Heuristic evaluation is widely used because…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339B3B0D-7B0D-C242-7E20-D6E1D843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90" y="1307307"/>
            <a:ext cx="5423310" cy="2593181"/>
          </a:xfrm>
        </p:spPr>
        <p:txBody>
          <a:bodyPr/>
          <a:lstStyle/>
          <a:p>
            <a:r>
              <a:rPr lang="en-US" altLang="en-US" sz="1800"/>
              <a:t>It’s </a:t>
            </a:r>
            <a:r>
              <a:rPr lang="en-US" altLang="en-US" sz="1800" b="1"/>
              <a:t>cheap</a:t>
            </a:r>
            <a:r>
              <a:rPr lang="en-US" altLang="en-US" sz="1800"/>
              <a:t> (only needs a small number of evaluators</a:t>
            </a:r>
            <a:r>
              <a:rPr lang="en-US" altLang="en-US" sz="1800" b="1"/>
              <a:t> </a:t>
            </a:r>
            <a:r>
              <a:rPr lang="en-US" altLang="en-US" sz="1800"/>
              <a:t>and no specialist equipment or labs)</a:t>
            </a:r>
          </a:p>
          <a:p>
            <a:r>
              <a:rPr lang="en-US" altLang="en-US" sz="1800"/>
              <a:t>Relatively </a:t>
            </a:r>
            <a:r>
              <a:rPr lang="en-US" altLang="en-US" sz="1800" b="1"/>
              <a:t>easy</a:t>
            </a:r>
            <a:r>
              <a:rPr lang="en-US" altLang="en-US" sz="1800"/>
              <a:t> to carry out (can do it after a few hours of training)</a:t>
            </a:r>
          </a:p>
          <a:p>
            <a:r>
              <a:rPr lang="en-US" altLang="en-US" sz="1800" b="1"/>
              <a:t>Instant gratification </a:t>
            </a:r>
            <a:r>
              <a:rPr lang="en-US" altLang="en-US" sz="1800"/>
              <a:t>– lists of problems are </a:t>
            </a:r>
            <a:r>
              <a:rPr lang="en-US" altLang="en-US" sz="1800" b="1"/>
              <a:t>available immediately </a:t>
            </a:r>
            <a:r>
              <a:rPr lang="en-US" altLang="en-US" sz="1800"/>
              <a:t>after the inspection</a:t>
            </a:r>
          </a:p>
          <a:p>
            <a:r>
              <a:rPr lang="en-US" altLang="en-US" sz="1800"/>
              <a:t>It </a:t>
            </a:r>
            <a:r>
              <a:rPr lang="en-US" altLang="en-US" sz="1800" b="1"/>
              <a:t>fits in </a:t>
            </a:r>
            <a:r>
              <a:rPr lang="en-US" altLang="en-US" sz="1800"/>
              <a:t>with most software development processes used in industry</a:t>
            </a:r>
          </a:p>
          <a:p>
            <a:r>
              <a:rPr lang="en-US" altLang="en-US" sz="1800"/>
              <a:t>It’s a very </a:t>
            </a:r>
            <a:r>
              <a:rPr lang="en-US" altLang="en-US" sz="1800" b="1"/>
              <a:t>cost effective</a:t>
            </a:r>
            <a:r>
              <a:rPr lang="en-US" altLang="en-US" sz="1800"/>
              <a:t>: benefit-cost ratio of 48: cost of $10,500; expected benefits $500,000 (Nielsen 1994).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A03F9620-6248-1453-BC05-C9E0C6B0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085" y="1307307"/>
            <a:ext cx="1889522" cy="2438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01607565-4CED-CEA6-4CBE-CA83C133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Where are the users?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D05E363E-0190-DD72-1A2A-B64885C4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99906"/>
            <a:ext cx="5149849" cy="3201590"/>
          </a:xfrm>
        </p:spPr>
        <p:txBody>
          <a:bodyPr/>
          <a:lstStyle/>
          <a:p>
            <a:r>
              <a:rPr lang="en-US" altLang="en-US" sz="1800"/>
              <a:t>Heuristic evaluation is based on HCI researchers’ extensive experience of designing and evaluating interfaces </a:t>
            </a:r>
          </a:p>
          <a:p>
            <a:r>
              <a:rPr lang="en-US" altLang="en-US" sz="1800"/>
              <a:t>By focusing on users, HCI researchers learned what works and what doesn’t</a:t>
            </a:r>
          </a:p>
          <a:p>
            <a:r>
              <a:rPr lang="en-US" altLang="en-US" sz="1800"/>
              <a:t>Their experience is distilled into </a:t>
            </a:r>
            <a:r>
              <a:rPr lang="en-US" altLang="en-US" sz="1800" b="1"/>
              <a:t>usability principles</a:t>
            </a:r>
            <a:r>
              <a:rPr lang="en-US" altLang="en-US" sz="1800" b="1" i="1"/>
              <a:t> </a:t>
            </a:r>
            <a:r>
              <a:rPr lang="en-US" altLang="en-US" sz="1800"/>
              <a:t>(a set of heuristics)</a:t>
            </a:r>
          </a:p>
          <a:p>
            <a:r>
              <a:rPr lang="en-US" altLang="en-US" sz="1800"/>
              <a:t>The principles represent the findings from thousands of user studies</a:t>
            </a:r>
          </a:p>
          <a:p>
            <a:r>
              <a:rPr lang="en-US" altLang="en-US" sz="1800"/>
              <a:t>They have been used for over 30 years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5" name="Picture 4" descr="A picture containing person, dressed&#10;&#10;Description automatically generated">
            <a:extLst>
              <a:ext uri="{FF2B5EF4-FFF2-40B4-BE49-F238E27FC236}">
                <a16:creationId xmlns:a16="http://schemas.microsoft.com/office/drawing/2014/main" id="{8E89DB23-2A05-F0FA-A3E8-5055AF29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25" y="1600200"/>
            <a:ext cx="3276600" cy="2184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3BB9CF23-3E76-67B1-A33A-A3F40818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What are Nielsen’s 10 principles of heuristic evaluation?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78A24E9C-1EE0-100D-82C3-964D081EE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541860"/>
            <a:ext cx="3126581" cy="311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1800"/>
              <a:t>visibility of system status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1800"/>
              <a:t>match between system and real world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1800"/>
              <a:t>user control and freedom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1800"/>
              <a:t>consistency and standards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1800"/>
              <a:t>error prevention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1800"/>
              <a:t>recognition rather than recall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1800"/>
          </a:p>
        </p:txBody>
      </p:sp>
      <p:sp>
        <p:nvSpPr>
          <p:cNvPr id="36867" name="Rectangle 4">
            <a:extLst>
              <a:ext uri="{FF2B5EF4-FFF2-40B4-BE49-F238E27FC236}">
                <a16:creationId xmlns:a16="http://schemas.microsoft.com/office/drawing/2014/main" id="{1C93F795-F192-7B3D-8E03-60395AD35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067" y="1541860"/>
            <a:ext cx="3471746" cy="259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800"/>
              <a:t>flexibility and efficiency of use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800"/>
              <a:t>aesthetic and minimalist design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800"/>
              <a:t>help users </a:t>
            </a:r>
            <a:r>
              <a:rPr lang="en-US" altLang="en-US" sz="1800" err="1"/>
              <a:t>recognise</a:t>
            </a:r>
            <a:r>
              <a:rPr lang="en-US" altLang="en-US" sz="1800"/>
              <a:t>, diagnose and recover from errors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800"/>
              <a:t>help and documentation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E12213-0296-A826-4C55-E3CA1D09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273600"/>
            <a:ext cx="8520600" cy="993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Today’s Lecture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D3E3B-F0DC-F88B-EB5E-DFE6E0EFD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82150"/>
            <a:ext cx="5983223" cy="3416400"/>
          </a:xfrm>
        </p:spPr>
        <p:txBody>
          <a:bodyPr/>
          <a:lstStyle/>
          <a:p>
            <a:pPr marL="127000" indent="0">
              <a:buNone/>
            </a:pPr>
            <a:endParaRPr lang="en-US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/>
              <a:t>What is HCI evaluation?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/>
              <a:t>Why is it important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/>
              <a:t>The Think Aloud evaluation technique</a:t>
            </a:r>
          </a:p>
          <a:p>
            <a:r>
              <a:rPr lang="en" sz="1800"/>
              <a:t>Heuristic evaluation</a:t>
            </a:r>
          </a:p>
          <a:p>
            <a:pPr marL="13970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6E9A43-4FD1-FF7B-BD02-019C42997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9097" y="1389600"/>
            <a:ext cx="275079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8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08020AF2-6A69-40F2-7B6B-AA256C6E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Nielsen’s 10 principles of heuristic evaluation (minimal information)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B79F99DA-1294-73DC-183E-3A93A76FA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549888"/>
            <a:ext cx="3126581" cy="311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800" dirty="0"/>
              <a:t>feedback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800" dirty="0"/>
              <a:t>metaphor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800" dirty="0"/>
              <a:t>user control and freedom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800" dirty="0"/>
              <a:t>consistency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800" dirty="0"/>
              <a:t>error prevention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1800" dirty="0"/>
              <a:t>recognition not recall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800" dirty="0"/>
          </a:p>
        </p:txBody>
      </p:sp>
      <p:sp>
        <p:nvSpPr>
          <p:cNvPr id="37891" name="Rectangle 4">
            <a:extLst>
              <a:ext uri="{FF2B5EF4-FFF2-40B4-BE49-F238E27FC236}">
                <a16:creationId xmlns:a16="http://schemas.microsoft.com/office/drawing/2014/main" id="{7DA12564-8822-1C8E-21D0-E18B42C7F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480" y="1556111"/>
            <a:ext cx="3126581" cy="259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800"/>
              <a:t>flexible use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800"/>
              <a:t>minimal information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800"/>
              <a:t>error recognition and recovery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800"/>
              <a:t>help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51EAC18A-3F94-E917-91FC-008441B41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Visibility of system status - feedback</a:t>
            </a:r>
          </a:p>
        </p:txBody>
      </p:sp>
      <p:sp>
        <p:nvSpPr>
          <p:cNvPr id="38914" name="Content Placeholder 7">
            <a:extLst>
              <a:ext uri="{FF2B5EF4-FFF2-40B4-BE49-F238E27FC236}">
                <a16:creationId xmlns:a16="http://schemas.microsoft.com/office/drawing/2014/main" id="{FE0D6992-A164-E5D8-FCB7-C4E9BB3B4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0838"/>
            <a:ext cx="5010150" cy="2050256"/>
          </a:xfrm>
        </p:spPr>
        <p:txBody>
          <a:bodyPr/>
          <a:lstStyle/>
          <a:p>
            <a:r>
              <a:rPr lang="en-US" altLang="en-US" sz="1800"/>
              <a:t>Inform the user about what’s going on:</a:t>
            </a:r>
          </a:p>
          <a:p>
            <a:pPr lvl="1"/>
            <a:r>
              <a:rPr lang="en-US" altLang="en-US" sz="1800"/>
              <a:t>show appropriate feedback and progress</a:t>
            </a:r>
          </a:p>
          <a:p>
            <a:pPr lvl="1"/>
            <a:r>
              <a:rPr lang="en-US" altLang="en-US" sz="1800"/>
              <a:t>do not show blank screens</a:t>
            </a:r>
          </a:p>
          <a:p>
            <a:pPr lvl="1"/>
            <a:r>
              <a:rPr lang="en-US" altLang="en-US" sz="1800"/>
              <a:t>do not show static “load” or progress messages</a:t>
            </a:r>
          </a:p>
        </p:txBody>
      </p:sp>
      <p:pic>
        <p:nvPicPr>
          <p:cNvPr id="3" name="Picture 2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53C06326-30BF-1130-AE39-4A2E57AF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1957904"/>
            <a:ext cx="2863850" cy="19092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75B30C37-F202-5972-2BE8-9CB60712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Visibility of system status: examples </a:t>
            </a:r>
          </a:p>
        </p:txBody>
      </p:sp>
      <p:pic>
        <p:nvPicPr>
          <p:cNvPr id="2052" name="Picture 4" descr="feedback_inline">
            <a:extLst>
              <a:ext uri="{FF2B5EF4-FFF2-40B4-BE49-F238E27FC236}">
                <a16:creationId xmlns:a16="http://schemas.microsoft.com/office/drawing/2014/main" id="{3E163268-6FEC-F0B3-43F2-E79ED6E8F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19" y="1577578"/>
            <a:ext cx="3641573" cy="99417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965" name="Rectangle 6">
            <a:extLst>
              <a:ext uri="{FF2B5EF4-FFF2-40B4-BE49-F238E27FC236}">
                <a16:creationId xmlns:a16="http://schemas.microsoft.com/office/drawing/2014/main" id="{5A1175DD-AF11-BEBA-3E63-8F24839A7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19" y="3083719"/>
            <a:ext cx="2514600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Microsoft Live</a:t>
            </a:r>
            <a:br>
              <a:rPr lang="en-US" altLang="en-US" sz="1350"/>
            </a:br>
            <a:r>
              <a:rPr lang="en-US" altLang="en-US" sz="1350"/>
              <a:t>Password strength is shown as the password is entered. Colors are used to augment the message. </a:t>
            </a:r>
          </a:p>
        </p:txBody>
      </p:sp>
      <p:pic>
        <p:nvPicPr>
          <p:cNvPr id="2054" name="Picture 6" descr="feedback_message">
            <a:extLst>
              <a:ext uri="{FF2B5EF4-FFF2-40B4-BE49-F238E27FC236}">
                <a16:creationId xmlns:a16="http://schemas.microsoft.com/office/drawing/2014/main" id="{664F7711-8D36-21FE-3643-90CBF6723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09" y="1577578"/>
            <a:ext cx="3058991" cy="99417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967" name="Rectangle 8">
            <a:extLst>
              <a:ext uri="{FF2B5EF4-FFF2-40B4-BE49-F238E27FC236}">
                <a16:creationId xmlns:a16="http://schemas.microsoft.com/office/drawing/2014/main" id="{5B4251B9-AC03-F700-FE5F-882DD8B1B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109" y="3083719"/>
            <a:ext cx="2286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Tick </a:t>
            </a:r>
            <a:br>
              <a:rPr lang="en-US" altLang="en-US" sz="1350"/>
            </a:br>
            <a:r>
              <a:rPr lang="en-US" altLang="en-US" sz="1350"/>
              <a:t>A feedback message is displayed when an action is performed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1185EA19-3412-47CF-8E74-F99244DA90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8641800" cy="576500"/>
          </a:xfrm>
        </p:spPr>
        <p:txBody>
          <a:bodyPr/>
          <a:lstStyle/>
          <a:p>
            <a:pPr eaLnBrk="1" hangingPunct="1"/>
            <a:r>
              <a:rPr lang="en-GB" altLang="en-US" sz="2800"/>
              <a:t>Match between system and real world - metaphor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544B9E71-629A-4DE2-EB6D-93F487EA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1347"/>
            <a:ext cx="5207000" cy="3394472"/>
          </a:xfrm>
        </p:spPr>
        <p:txBody>
          <a:bodyPr/>
          <a:lstStyle/>
          <a:p>
            <a:r>
              <a:rPr lang="en-US" altLang="en-US" sz="1800"/>
              <a:t>There must be a match between the system’s interface controls and the real world</a:t>
            </a:r>
          </a:p>
          <a:p>
            <a:r>
              <a:rPr lang="en-US" altLang="en-US" sz="1800"/>
              <a:t>The system should speak the users’ language, with words, phrases and concepts familiar to the user, rather than system-oriented terms </a:t>
            </a:r>
          </a:p>
          <a:p>
            <a:r>
              <a:rPr lang="en-US" altLang="en-US" sz="1800"/>
              <a:t>Follow real-world conventions, making information appear in a natural and logical 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72A23-3597-2150-8055-1161807BC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75" y="1454150"/>
            <a:ext cx="2573421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10959783-6D62-9BBA-246C-9671A1F30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210550" cy="994172"/>
          </a:xfrm>
        </p:spPr>
        <p:txBody>
          <a:bodyPr/>
          <a:lstStyle/>
          <a:p>
            <a:r>
              <a:rPr lang="en-GB" altLang="en-US" sz="2800"/>
              <a:t>Match between system and real world - examples</a:t>
            </a:r>
            <a:endParaRPr lang="en-US" altLang="en-US" sz="2800"/>
          </a:p>
        </p:txBody>
      </p:sp>
      <p:pic>
        <p:nvPicPr>
          <p:cNvPr id="3074" name="Picture 2" descr="metaphor_library">
            <a:extLst>
              <a:ext uri="{FF2B5EF4-FFF2-40B4-BE49-F238E27FC236}">
                <a16:creationId xmlns:a16="http://schemas.microsoft.com/office/drawing/2014/main" id="{0D90E575-9330-519D-0C8B-723F144C5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337678"/>
            <a:ext cx="1493044" cy="17573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Rectangle 6">
            <a:extLst>
              <a:ext uri="{FF2B5EF4-FFF2-40B4-BE49-F238E27FC236}">
                <a16:creationId xmlns:a16="http://schemas.microsoft.com/office/drawing/2014/main" id="{2ECCDEFF-216E-A58D-8DA0-715F83040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419" y="3164703"/>
            <a:ext cx="2990850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iTunes</a:t>
            </a:r>
            <a:br>
              <a:rPr lang="en-US" altLang="en-US" sz="1350"/>
            </a:br>
            <a:r>
              <a:rPr lang="en-US" altLang="en-US" sz="1350"/>
              <a:t>Organized as a library that contains your media library: music, movies, TV shows, audiobooks. Beneath the Library is the Store where you can buy more media to put in your Library.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3">
            <a:extLst>
              <a:ext uri="{FF2B5EF4-FFF2-40B4-BE49-F238E27FC236}">
                <a16:creationId xmlns:a16="http://schemas.microsoft.com/office/drawing/2014/main" id="{D13D1EB0-A01D-04D8-E140-0B1FC86CB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DF8BF13-E750-4227-99FF-5BCD50FBC5EF}" type="slidenum">
              <a:rPr lang="en-US" altLang="en-US" sz="1050"/>
              <a:pPr eaLnBrk="1" hangingPunct="1"/>
              <a:t>25</a:t>
            </a:fld>
            <a:endParaRPr lang="en-US" altLang="en-US" sz="105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2CE0FE14-6C44-6823-C4D6-3D5A8E77A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6367463" cy="502444"/>
          </a:xfrm>
        </p:spPr>
        <p:txBody>
          <a:bodyPr/>
          <a:lstStyle/>
          <a:p>
            <a:pPr eaLnBrk="1" hangingPunct="1"/>
            <a:r>
              <a:rPr lang="en-GB" altLang="en-US" sz="2800"/>
              <a:t>User control and freedom - navigation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0F3F7A81-FA5A-EA45-7898-A7B815726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4417"/>
            <a:ext cx="4362450" cy="3394472"/>
          </a:xfrm>
        </p:spPr>
        <p:txBody>
          <a:bodyPr/>
          <a:lstStyle/>
          <a:p>
            <a:r>
              <a:rPr lang="en-US" altLang="en-US" sz="1800"/>
              <a:t>Users often choose system functions by mistake and will need a clearly marked “emergency exit” to leave the unwanted state without having to go through an extended dialog. </a:t>
            </a:r>
          </a:p>
          <a:p>
            <a:r>
              <a:rPr lang="en-US" altLang="en-US" sz="1800"/>
              <a:t>Support undo and redo and a clear way to navigate.</a:t>
            </a:r>
          </a:p>
          <a:p>
            <a:r>
              <a:rPr lang="en-US" altLang="en-US" sz="1800"/>
              <a:t>Provide bread crumbs to clearly show where the user is.</a:t>
            </a:r>
          </a:p>
        </p:txBody>
      </p:sp>
      <p:pic>
        <p:nvPicPr>
          <p:cNvPr id="3" name="Picture 2" descr="A sign with arrows pointing in different directions&#10;&#10;Description automatically generated with low confidence">
            <a:extLst>
              <a:ext uri="{FF2B5EF4-FFF2-40B4-BE49-F238E27FC236}">
                <a16:creationId xmlns:a16="http://schemas.microsoft.com/office/drawing/2014/main" id="{3BC10D0A-86A9-8E52-5D3D-A227C2ED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81" y="1190503"/>
            <a:ext cx="2122759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navigation_selected">
            <a:extLst>
              <a:ext uri="{FF2B5EF4-FFF2-40B4-BE49-F238E27FC236}">
                <a16:creationId xmlns:a16="http://schemas.microsoft.com/office/drawing/2014/main" id="{32E34C10-6497-FA6C-F9BB-8A3A2D69A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" y="1271238"/>
            <a:ext cx="2837100" cy="156083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109" name="Rectangle 7">
            <a:extLst>
              <a:ext uri="{FF2B5EF4-FFF2-40B4-BE49-F238E27FC236}">
                <a16:creationId xmlns:a16="http://schemas.microsoft.com/office/drawing/2014/main" id="{05D9CA60-2D02-7E66-965B-0A285F936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00" y="3219343"/>
            <a:ext cx="30403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Wufoo</a:t>
            </a:r>
            <a:br>
              <a:rPr lang="en-US" altLang="en-US" sz="1350"/>
            </a:br>
            <a:r>
              <a:rPr lang="en-US" altLang="en-US" sz="1350"/>
              <a:t>Clearly marks where the person is and where they can go by showing the selection in each menu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76D7502-D6D2-8148-193F-D1A6F6A6A2EA}"/>
              </a:ext>
            </a:extLst>
          </p:cNvPr>
          <p:cNvSpPr txBox="1">
            <a:spLocks noChangeArrowheads="1"/>
          </p:cNvSpPr>
          <p:nvPr/>
        </p:nvSpPr>
        <p:spPr>
          <a:xfrm>
            <a:off x="630000" y="273600"/>
            <a:ext cx="6367463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altLang="en-US" sz="2800"/>
              <a:t>User control and freedom - examples</a:t>
            </a:r>
          </a:p>
        </p:txBody>
      </p:sp>
      <p:pic>
        <p:nvPicPr>
          <p:cNvPr id="5" name="Picture 4" descr="navigation_undo_redo">
            <a:extLst>
              <a:ext uri="{FF2B5EF4-FFF2-40B4-BE49-F238E27FC236}">
                <a16:creationId xmlns:a16="http://schemas.microsoft.com/office/drawing/2014/main" id="{DEE6825F-3F9E-AD3B-923C-1C7BAFFDF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46" y="1312447"/>
            <a:ext cx="3545796" cy="151962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970F0C9D-F41F-E7D2-3BC7-1DEED0CFF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746" y="3219343"/>
            <a:ext cx="354579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Balsamiq </a:t>
            </a:r>
            <a:br>
              <a:rPr lang="en-US" altLang="en-US" sz="1350"/>
            </a:br>
            <a:r>
              <a:rPr lang="en-US" altLang="en-US" sz="1350"/>
              <a:t>Undo and Redo buttons are available in the toolbar, and can also be accessed with the standard keyboard shortcuts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3">
            <a:extLst>
              <a:ext uri="{FF2B5EF4-FFF2-40B4-BE49-F238E27FC236}">
                <a16:creationId xmlns:a16="http://schemas.microsoft.com/office/drawing/2014/main" id="{1DCCC119-F8E2-D063-A545-63E5FAF6D7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F83AA59-3593-4FCE-B238-ED8B11611BAB}" type="slidenum">
              <a:rPr lang="en-US" altLang="en-US" sz="1050"/>
              <a:pPr eaLnBrk="1" hangingPunct="1"/>
              <a:t>27</a:t>
            </a:fld>
            <a:endParaRPr lang="en-US" altLang="en-US" sz="1050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BA50AE76-FBC4-A7C6-0C00-76EC7097D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6367463" cy="502444"/>
          </a:xfrm>
        </p:spPr>
        <p:txBody>
          <a:bodyPr/>
          <a:lstStyle/>
          <a:p>
            <a:pPr eaLnBrk="1" hangingPunct="1"/>
            <a:r>
              <a:rPr lang="en-GB" altLang="en-US" sz="2800"/>
              <a:t>Consistency and standards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E349A6C2-EB79-9480-5D8B-35BDEA2D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4417"/>
            <a:ext cx="4984750" cy="3394472"/>
          </a:xfrm>
        </p:spPr>
        <p:txBody>
          <a:bodyPr/>
          <a:lstStyle/>
          <a:p>
            <a:r>
              <a:rPr lang="en-US" altLang="en-US" sz="1800"/>
              <a:t>Users should not have to wonder whether different words, situations, or actions mean the same thing. </a:t>
            </a:r>
          </a:p>
          <a:p>
            <a:r>
              <a:rPr lang="en-US" altLang="en-US" sz="1800"/>
              <a:t>Follow platform conventions</a:t>
            </a:r>
            <a:r>
              <a:rPr lang="en-US" altLang="en-US" sz="1600"/>
              <a:t>.</a:t>
            </a:r>
          </a:p>
        </p:txBody>
      </p:sp>
      <p:pic>
        <p:nvPicPr>
          <p:cNvPr id="3" name="Picture 2" descr="A person with his head in his hands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11ADB68B-3704-10DB-2FAB-5F1EEC01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47" y="1074417"/>
            <a:ext cx="2000696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D04E1D88-77E2-8469-81A0-536E5C92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Consistency: examples</a:t>
            </a:r>
          </a:p>
        </p:txBody>
      </p:sp>
      <p:pic>
        <p:nvPicPr>
          <p:cNvPr id="6146" name="Picture 2" descr="consistency_naming">
            <a:extLst>
              <a:ext uri="{FF2B5EF4-FFF2-40B4-BE49-F238E27FC236}">
                <a16:creationId xmlns:a16="http://schemas.microsoft.com/office/drawing/2014/main" id="{C9018226-6022-6676-C0EE-00771A27F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73259"/>
            <a:ext cx="1917699" cy="17771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03" name="Rectangle 6">
            <a:extLst>
              <a:ext uri="{FF2B5EF4-FFF2-40B4-BE49-F238E27FC236}">
                <a16:creationId xmlns:a16="http://schemas.microsoft.com/office/drawing/2014/main" id="{CB2D222D-66FA-76A7-EFC4-E774B8365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255637"/>
            <a:ext cx="3282950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Gmail</a:t>
            </a:r>
            <a:br>
              <a:rPr lang="en-US" altLang="en-US" sz="1350"/>
            </a:br>
            <a:r>
              <a:rPr lang="en-US" altLang="en-US" sz="1350"/>
              <a:t>When Gmail was designed, they based the organizational folders on the same ones used in other client email applications: Inbox, Drafts, Sent Mail.</a:t>
            </a:r>
          </a:p>
        </p:txBody>
      </p:sp>
      <p:pic>
        <p:nvPicPr>
          <p:cNvPr id="6148" name="Picture 4" descr="consistency_toolbars">
            <a:extLst>
              <a:ext uri="{FF2B5EF4-FFF2-40B4-BE49-F238E27FC236}">
                <a16:creationId xmlns:a16="http://schemas.microsoft.com/office/drawing/2014/main" id="{260A7ABA-22F3-0FBA-4DA2-60DAB439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3" y="1428246"/>
            <a:ext cx="3096909" cy="17221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05" name="Rectangle 7">
            <a:extLst>
              <a:ext uri="{FF2B5EF4-FFF2-40B4-BE49-F238E27FC236}">
                <a16:creationId xmlns:a16="http://schemas.microsoft.com/office/drawing/2014/main" id="{27BBFEA6-3194-DDCA-2178-F81D2BE99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2" y="3257551"/>
            <a:ext cx="3282949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Microsoft Office</a:t>
            </a:r>
            <a:br>
              <a:rPr lang="en-US" altLang="en-US" sz="1350"/>
            </a:br>
            <a:r>
              <a:rPr lang="en-US" altLang="en-US" sz="1350"/>
              <a:t>Word, Excel, and PowerPoint all use the same style toolbar with the same primary menu options: Home, Insert, Page Layout.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9291D086-AB73-518B-EDA9-19725BE1E7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6367463" cy="502444"/>
          </a:xfrm>
        </p:spPr>
        <p:txBody>
          <a:bodyPr/>
          <a:lstStyle/>
          <a:p>
            <a:pPr eaLnBrk="1" hangingPunct="1"/>
            <a:r>
              <a:rPr lang="en-GB" altLang="en-US" sz="2800"/>
              <a:t>Error prevention</a:t>
            </a: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01B1C359-F958-32DF-B962-8981B8669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01" y="1117204"/>
            <a:ext cx="52120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GB" altLang="en-US" sz="1800"/>
              <a:t>Even better than good error messages is a careful design which prevents a problem from occurring in the first place.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endParaRPr lang="en-GB" altLang="en-US" sz="180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GB" altLang="en-US" sz="1800"/>
              <a:t>Either eliminate error-prone conditions or check for them and present users with a confirmation option before they commit to the action.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EB87E-561B-4073-90CE-2939131D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1" y="1141942"/>
            <a:ext cx="2144712" cy="2859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026">
            <a:extLst>
              <a:ext uri="{FF2B5EF4-FFF2-40B4-BE49-F238E27FC236}">
                <a16:creationId xmlns:a16="http://schemas.microsoft.com/office/drawing/2014/main" id="{653FAD71-A2CC-69FA-D5EB-0E0E9D6B19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2800"/>
              <a:t>HCI Evaluation</a:t>
            </a:r>
            <a:endParaRPr lang="en-US" altLang="en-US" sz="2800"/>
          </a:p>
        </p:txBody>
      </p:sp>
      <p:sp>
        <p:nvSpPr>
          <p:cNvPr id="18434" name="Rectangle 1027">
            <a:extLst>
              <a:ext uri="{FF2B5EF4-FFF2-40B4-BE49-F238E27FC236}">
                <a16:creationId xmlns:a16="http://schemas.microsoft.com/office/drawing/2014/main" id="{0EC57E43-BC89-4C35-5C02-DDF2FF33B9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268016"/>
            <a:ext cx="5873750" cy="3132534"/>
          </a:xfrm>
        </p:spPr>
        <p:txBody>
          <a:bodyPr/>
          <a:lstStyle/>
          <a:p>
            <a:pPr eaLnBrk="1" hangingPunct="1">
              <a:buFontTx/>
              <a:buChar char="-"/>
            </a:pPr>
            <a:endParaRPr lang="en-GB" altLang="en-US" sz="1800"/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</a:pPr>
            <a:r>
              <a:rPr lang="en-GB" altLang="en-US" sz="1800"/>
              <a:t>Evaluation is a crucial part of the user-centred development process – we want to ensure our software meets our users’ requirements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</a:pPr>
            <a:r>
              <a:rPr lang="en-GB" altLang="en-US" sz="1800"/>
              <a:t>The focus of this lecture is on Think Aloud technique and Heuristic Evaluation, which are two of the most widely used evaluation methods in industry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</a:pPr>
            <a:r>
              <a:rPr lang="en-GB" altLang="en-US" sz="1800"/>
              <a:t>They are methods that we recommend you carry out on your game as part of your group project – you can write up the results in your report</a:t>
            </a:r>
          </a:p>
        </p:txBody>
      </p:sp>
      <p:pic>
        <p:nvPicPr>
          <p:cNvPr id="3" name="Picture 2" descr="A picture containing outdoor, person, person, hand&#10;&#10;Description automatically generated">
            <a:extLst>
              <a:ext uri="{FF2B5EF4-FFF2-40B4-BE49-F238E27FC236}">
                <a16:creationId xmlns:a16="http://schemas.microsoft.com/office/drawing/2014/main" id="{10C6DCCC-4FAE-12FD-F269-F82FEC1B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187" y="1689100"/>
            <a:ext cx="2337377" cy="195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750AC428-3F3F-C9C7-EC6F-A9702A11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Error prevention: examples</a:t>
            </a:r>
          </a:p>
        </p:txBody>
      </p:sp>
      <p:pic>
        <p:nvPicPr>
          <p:cNvPr id="7170" name="Picture 2" descr="prevention_disable">
            <a:extLst>
              <a:ext uri="{FF2B5EF4-FFF2-40B4-BE49-F238E27FC236}">
                <a16:creationId xmlns:a16="http://schemas.microsoft.com/office/drawing/2014/main" id="{0FE7DEE3-EDC9-BE7E-63E5-9572EA3DB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03958"/>
            <a:ext cx="3396590" cy="101064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4275" name="Rectangle 6">
            <a:extLst>
              <a:ext uri="{FF2B5EF4-FFF2-40B4-BE49-F238E27FC236}">
                <a16:creationId xmlns:a16="http://schemas.microsoft.com/office/drawing/2014/main" id="{4B8CAB51-0870-9A05-63E8-855090F98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750542"/>
            <a:ext cx="2400300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Yammer</a:t>
            </a:r>
            <a:br>
              <a:rPr lang="en-US" altLang="en-US" sz="1350"/>
            </a:br>
            <a:r>
              <a:rPr lang="en-US" altLang="en-US" sz="1350"/>
              <a:t>Disables the update button after it is clicked, so the person cannot update the post twice by accident</a:t>
            </a:r>
          </a:p>
          <a:p>
            <a:pPr eaLnBrk="1" hangingPunct="1"/>
            <a:br>
              <a:rPr lang="en-US" altLang="en-US" sz="1350"/>
            </a:br>
            <a:endParaRPr lang="en-US" altLang="en-US" sz="1350"/>
          </a:p>
        </p:txBody>
      </p:sp>
      <p:pic>
        <p:nvPicPr>
          <p:cNvPr id="7172" name="Picture 4" descr="prevention_buttons">
            <a:extLst>
              <a:ext uri="{FF2B5EF4-FFF2-40B4-BE49-F238E27FC236}">
                <a16:creationId xmlns:a16="http://schemas.microsoft.com/office/drawing/2014/main" id="{EDC80653-14E9-63FE-0F02-E7EA76FF3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1568211"/>
            <a:ext cx="2825751" cy="10035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4277" name="Rectangle 7">
            <a:extLst>
              <a:ext uri="{FF2B5EF4-FFF2-40B4-BE49-F238E27FC236}">
                <a16:creationId xmlns:a16="http://schemas.microsoft.com/office/drawing/2014/main" id="{92923D5C-6FDE-4245-8131-D25BD07EC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49" y="2750541"/>
            <a:ext cx="2825751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Example from “Web form </a:t>
            </a:r>
            <a:r>
              <a:rPr lang="en-US" altLang="en-US" sz="1350" b="1" err="1"/>
              <a:t>Design:Filling</a:t>
            </a:r>
            <a:r>
              <a:rPr lang="en-US" altLang="en-US" sz="1350" b="1"/>
              <a:t> in the Blanks” by Luke W.</a:t>
            </a:r>
            <a:br>
              <a:rPr lang="en-US" altLang="en-US" sz="1350"/>
            </a:br>
            <a:r>
              <a:rPr lang="en-US" altLang="en-US" sz="1350"/>
              <a:t>Make the primary action prominent with a larger click area. Cancel and other secondary actions are just shown as links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3">
            <a:extLst>
              <a:ext uri="{FF2B5EF4-FFF2-40B4-BE49-F238E27FC236}">
                <a16:creationId xmlns:a16="http://schemas.microsoft.com/office/drawing/2014/main" id="{47F22B74-6C3B-2C2C-E7D1-F22920DF6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F0B0EC0-5F2B-40E0-8821-872A7EB63716}" type="slidenum">
              <a:rPr lang="en-US" altLang="en-US" sz="1050"/>
              <a:pPr eaLnBrk="1" hangingPunct="1"/>
              <a:t>31</a:t>
            </a:fld>
            <a:endParaRPr lang="en-US" altLang="en-US" sz="1050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DED18895-27E1-8524-AD8C-E128BEC3D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6367463" cy="502444"/>
          </a:xfrm>
        </p:spPr>
        <p:txBody>
          <a:bodyPr/>
          <a:lstStyle/>
          <a:p>
            <a:pPr eaLnBrk="1" hangingPunct="1"/>
            <a:r>
              <a:rPr lang="en-GB" altLang="en-US" sz="2800"/>
              <a:t>Recognition rather than recall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FB94C9C-A91D-D9A8-1899-AAA2C7932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7451"/>
            <a:ext cx="5264150" cy="3394472"/>
          </a:xfrm>
        </p:spPr>
        <p:txBody>
          <a:bodyPr/>
          <a:lstStyle/>
          <a:p>
            <a:r>
              <a:rPr lang="en-US" altLang="en-US" sz="1800"/>
              <a:t>Minimize the user’s memory load. </a:t>
            </a:r>
          </a:p>
          <a:p>
            <a:r>
              <a:rPr lang="en-US" altLang="en-US" sz="1800"/>
              <a:t>Make objects, actions, and options visible. </a:t>
            </a:r>
          </a:p>
          <a:p>
            <a:r>
              <a:rPr lang="en-US" altLang="en-US" sz="1800"/>
              <a:t>The user should not have to remember information from one part of the dialogue to another. </a:t>
            </a:r>
          </a:p>
          <a:p>
            <a:r>
              <a:rPr lang="en-US" altLang="en-US" sz="1800"/>
              <a:t>Instructions for use of the system should be visible or easily retrievable whenever appropriate.</a:t>
            </a:r>
          </a:p>
        </p:txBody>
      </p:sp>
      <p:pic>
        <p:nvPicPr>
          <p:cNvPr id="3" name="Picture 2" descr="A picture containing text, striped, colorful&#10;&#10;Description automatically generated">
            <a:extLst>
              <a:ext uri="{FF2B5EF4-FFF2-40B4-BE49-F238E27FC236}">
                <a16:creationId xmlns:a16="http://schemas.microsoft.com/office/drawing/2014/main" id="{DEC5CD16-E8AA-D154-F0C2-E8B610242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1498600"/>
            <a:ext cx="260985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90D28C0C-26C6-9A48-B43D-A3C44B4F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Recognition: examples</a:t>
            </a:r>
          </a:p>
        </p:txBody>
      </p:sp>
      <p:pic>
        <p:nvPicPr>
          <p:cNvPr id="9218" name="Picture 2" descr="memory_type_ahead">
            <a:extLst>
              <a:ext uri="{FF2B5EF4-FFF2-40B4-BE49-F238E27FC236}">
                <a16:creationId xmlns:a16="http://schemas.microsoft.com/office/drawing/2014/main" id="{63D0D1BC-9A9D-7137-53E0-20050F34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45408"/>
            <a:ext cx="2321719" cy="18145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8371" name="Rectangle 6">
            <a:extLst>
              <a:ext uri="{FF2B5EF4-FFF2-40B4-BE49-F238E27FC236}">
                <a16:creationId xmlns:a16="http://schemas.microsoft.com/office/drawing/2014/main" id="{6296F89E-FBE3-1E2F-C75B-4E2A730A7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397250"/>
            <a:ext cx="257175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Quanta IDE</a:t>
            </a:r>
            <a:br>
              <a:rPr lang="en-US" altLang="en-US" sz="1350"/>
            </a:br>
            <a:r>
              <a:rPr lang="en-US" altLang="en-US" sz="1350"/>
              <a:t>Auto completion for coding in a development environment</a:t>
            </a:r>
          </a:p>
        </p:txBody>
      </p:sp>
      <p:pic>
        <p:nvPicPr>
          <p:cNvPr id="9220" name="Picture 4" descr="memory_font">
            <a:extLst>
              <a:ext uri="{FF2B5EF4-FFF2-40B4-BE49-F238E27FC236}">
                <a16:creationId xmlns:a16="http://schemas.microsoft.com/office/drawing/2014/main" id="{2B695A4B-5BF0-6D92-1D92-490BFEFED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04" y="1345408"/>
            <a:ext cx="1971675" cy="17359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8373" name="Rectangle 7">
            <a:extLst>
              <a:ext uri="{FF2B5EF4-FFF2-40B4-BE49-F238E27FC236}">
                <a16:creationId xmlns:a16="http://schemas.microsoft.com/office/drawing/2014/main" id="{5608C350-4914-4EC2-E7BC-8C00157B1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7" y="3397250"/>
            <a:ext cx="25717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Keynote</a:t>
            </a:r>
            <a:br>
              <a:rPr lang="en-US" altLang="en-US" sz="1350"/>
            </a:br>
            <a:r>
              <a:rPr lang="en-US" altLang="en-US" sz="1350"/>
              <a:t>Previews the fonts you can pick from, instead of just the font name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63AD422C-D401-B462-EC8B-E63779810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6367463" cy="502444"/>
          </a:xfrm>
        </p:spPr>
        <p:txBody>
          <a:bodyPr/>
          <a:lstStyle/>
          <a:p>
            <a:pPr eaLnBrk="1" hangingPunct="1"/>
            <a:r>
              <a:rPr lang="en-GB" altLang="en-US" sz="2800"/>
              <a:t>Flexibility and efficiency of use</a:t>
            </a:r>
          </a:p>
        </p:txBody>
      </p:sp>
      <p:pic>
        <p:nvPicPr>
          <p:cNvPr id="21509" name="Picture 2">
            <a:extLst>
              <a:ext uri="{FF2B5EF4-FFF2-40B4-BE49-F238E27FC236}">
                <a16:creationId xmlns:a16="http://schemas.microsoft.com/office/drawing/2014/main" id="{F02F565E-8AFB-B6D7-75FA-1C127F95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81" y="1322602"/>
            <a:ext cx="2258219" cy="249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55FA3C19-6096-9A29-85A3-E1C760E5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03" y="1049536"/>
            <a:ext cx="4254897" cy="3394472"/>
          </a:xfrm>
        </p:spPr>
        <p:txBody>
          <a:bodyPr/>
          <a:lstStyle/>
          <a:p>
            <a:r>
              <a:rPr lang="en-US" altLang="en-US" sz="1800" b="1"/>
              <a:t>Accelerators</a:t>
            </a:r>
            <a:r>
              <a:rPr lang="en-US" altLang="en-US" sz="1800"/>
              <a:t> — unseen by the novice user — may often speed up the interaction for the expert user so that the system can cater to both inexperienced and experienced users </a:t>
            </a:r>
          </a:p>
          <a:p>
            <a:r>
              <a:rPr lang="en-US" altLang="en-US" sz="1800"/>
              <a:t>Allow users to tailor frequent actions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036AB62D-DD42-FF12-66C8-4EC298F7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Flexibility and efficiency: examples</a:t>
            </a:r>
          </a:p>
        </p:txBody>
      </p:sp>
      <p:pic>
        <p:nvPicPr>
          <p:cNvPr id="10242" name="Picture 2" descr="efficiency_shortcuts">
            <a:extLst>
              <a:ext uri="{FF2B5EF4-FFF2-40B4-BE49-F238E27FC236}">
                <a16:creationId xmlns:a16="http://schemas.microsoft.com/office/drawing/2014/main" id="{19E89990-C24C-B608-562C-0E908FEC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53" y="1268016"/>
            <a:ext cx="1885950" cy="217169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443" name="Rectangle 6">
            <a:extLst>
              <a:ext uri="{FF2B5EF4-FFF2-40B4-BE49-F238E27FC236}">
                <a16:creationId xmlns:a16="http://schemas.microsoft.com/office/drawing/2014/main" id="{6041E842-DC6E-A500-16EF-BAF4BF183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53" y="3597657"/>
            <a:ext cx="18859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 err="1"/>
              <a:t>OmniFocus</a:t>
            </a:r>
            <a:br>
              <a:rPr lang="en-US" altLang="en-US" sz="1350"/>
            </a:br>
            <a:r>
              <a:rPr lang="en-US" altLang="en-US" sz="1350"/>
              <a:t>List of keyboard shortcuts and accelerators</a:t>
            </a:r>
          </a:p>
        </p:txBody>
      </p:sp>
      <p:pic>
        <p:nvPicPr>
          <p:cNvPr id="10244" name="Picture 4" descr="efficiency_preview">
            <a:extLst>
              <a:ext uri="{FF2B5EF4-FFF2-40B4-BE49-F238E27FC236}">
                <a16:creationId xmlns:a16="http://schemas.microsoft.com/office/drawing/2014/main" id="{4D7E4FE0-938E-CA67-EDE3-687F28AA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303" y="1269801"/>
            <a:ext cx="3595069" cy="216991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445" name="Rectangle 7">
            <a:extLst>
              <a:ext uri="{FF2B5EF4-FFF2-40B4-BE49-F238E27FC236}">
                <a16:creationId xmlns:a16="http://schemas.microsoft.com/office/drawing/2014/main" id="{DE6B809F-A979-4E53-5359-87E4B2671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303" y="3493782"/>
            <a:ext cx="3248025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Numbers by Apple</a:t>
            </a:r>
            <a:br>
              <a:rPr lang="en-US" altLang="en-US" sz="1350"/>
            </a:br>
            <a:r>
              <a:rPr lang="en-US" altLang="en-US" sz="1350"/>
              <a:t>Previews common function results on the left when a column is selected, more efficient than clicking on an action in the toolbar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Number Placeholder 3">
            <a:extLst>
              <a:ext uri="{FF2B5EF4-FFF2-40B4-BE49-F238E27FC236}">
                <a16:creationId xmlns:a16="http://schemas.microsoft.com/office/drawing/2014/main" id="{440BD3A3-10CF-41A8-A4DF-C2FD4E525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FE6F8A0-9B95-4F17-8C38-52639A221623}" type="slidenum">
              <a:rPr lang="en-US" altLang="en-US" sz="1050"/>
              <a:pPr eaLnBrk="1" hangingPunct="1"/>
              <a:t>35</a:t>
            </a:fld>
            <a:endParaRPr lang="en-US" altLang="en-US" sz="1050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7EA1B1F-B907-E963-1650-A8E72F9AD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6367463" cy="502444"/>
          </a:xfrm>
        </p:spPr>
        <p:txBody>
          <a:bodyPr/>
          <a:lstStyle/>
          <a:p>
            <a:pPr eaLnBrk="1" hangingPunct="1"/>
            <a:r>
              <a:rPr lang="en-GB" altLang="en-US" sz="2800"/>
              <a:t>Aesthetic and minimalist design</a:t>
            </a:r>
          </a:p>
        </p:txBody>
      </p:sp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B8793E03-3075-4184-DED7-637010771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4417"/>
            <a:ext cx="4743450" cy="3394472"/>
          </a:xfrm>
        </p:spPr>
        <p:txBody>
          <a:bodyPr/>
          <a:lstStyle/>
          <a:p>
            <a:r>
              <a:rPr lang="en-US" altLang="en-US" sz="1800"/>
              <a:t>Dialogues should not contain information which is irrelevant or rarely needed</a:t>
            </a:r>
          </a:p>
          <a:p>
            <a:r>
              <a:rPr lang="en-US" altLang="en-US" sz="1800"/>
              <a:t>Every extra unit of information in a dialogue competes with the relevant units of information and diminishes their relative visibility </a:t>
            </a:r>
          </a:p>
          <a:p>
            <a:r>
              <a:rPr lang="en-US" altLang="en-US" sz="1800"/>
              <a:t>Visual layout should respect the principles of contrast, repetition, alignment, and proximity.</a:t>
            </a:r>
          </a:p>
        </p:txBody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1500AFB3-555E-DC06-3057-46635544D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32" y="1298453"/>
            <a:ext cx="1964267" cy="294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657CAE83-DDCD-4C1C-DA77-3577908E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Aesthetics: example</a:t>
            </a:r>
          </a:p>
        </p:txBody>
      </p:sp>
      <p:pic>
        <p:nvPicPr>
          <p:cNvPr id="12290" name="Picture 2" descr="design_c_r_a_p">
            <a:extLst>
              <a:ext uri="{FF2B5EF4-FFF2-40B4-BE49-F238E27FC236}">
                <a16:creationId xmlns:a16="http://schemas.microsoft.com/office/drawing/2014/main" id="{6930B112-3930-7FC3-43E9-F4E98C1CB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68016"/>
            <a:ext cx="2264569" cy="18216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FEC893-3448-56ED-9CC6-B73020649C54}"/>
              </a:ext>
            </a:extLst>
          </p:cNvPr>
          <p:cNvSpPr/>
          <p:nvPr/>
        </p:nvSpPr>
        <p:spPr>
          <a:xfrm>
            <a:off x="628650" y="3309944"/>
            <a:ext cx="6337300" cy="1131079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 err="1"/>
              <a:t>Kontain’s</a:t>
            </a:r>
            <a:r>
              <a:rPr lang="en-US" altLang="en-US" sz="1350"/>
              <a:t> search menu exemplifies the four principles of visual design:</a:t>
            </a:r>
          </a:p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en-US" sz="1350"/>
              <a:t>Contrast: bold text is used for the two labels in the search</a:t>
            </a:r>
          </a:p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en-US" sz="1350"/>
              <a:t>Repetition: the orange, blue, and green text match the media types</a:t>
            </a:r>
          </a:p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en-US" sz="1350"/>
              <a:t>Alignment : strong left alignment of text, right aligned drop down</a:t>
            </a:r>
          </a:p>
          <a:p>
            <a:pPr eaLnBrk="1" hangingPunct="1">
              <a:buFont typeface="Arial" panose="020B0604020202020204" pitchFamily="34" charset="0"/>
              <a:buAutoNum type="arabicPeriod"/>
            </a:pPr>
            <a:r>
              <a:rPr lang="en-US" altLang="en-US" sz="1350"/>
              <a:t>Proximity: a light rule is used to separate tags from the other options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DB55A2F6-C8A5-D7A8-659C-2703C3C2A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8260000" cy="993600"/>
          </a:xfrm>
        </p:spPr>
        <p:txBody>
          <a:bodyPr/>
          <a:lstStyle/>
          <a:p>
            <a:pPr eaLnBrk="1" hangingPunct="1"/>
            <a:r>
              <a:rPr lang="en-GB" altLang="en-US" sz="2800"/>
              <a:t>Help users recognise, diagnose and recover from errors</a:t>
            </a:r>
          </a:p>
        </p:txBody>
      </p:sp>
      <p:pic>
        <p:nvPicPr>
          <p:cNvPr id="23557" name="Picture 2">
            <a:extLst>
              <a:ext uri="{FF2B5EF4-FFF2-40B4-BE49-F238E27FC236}">
                <a16:creationId xmlns:a16="http://schemas.microsoft.com/office/drawing/2014/main" id="{7974217B-F3F7-1955-62BE-CDE77BB9D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1533900"/>
            <a:ext cx="3085704" cy="172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B666D26D-CAE9-51E3-18A1-7CA6C0DE7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1251347"/>
            <a:ext cx="4437300" cy="3394472"/>
          </a:xfrm>
        </p:spPr>
        <p:txBody>
          <a:bodyPr/>
          <a:lstStyle/>
          <a:p>
            <a:r>
              <a:rPr lang="en-US" altLang="en-US" sz="1800"/>
              <a:t>Help users recognize, diagnose, and recover from errors.</a:t>
            </a:r>
          </a:p>
          <a:p>
            <a:r>
              <a:rPr lang="en-US" altLang="en-US" sz="1800"/>
              <a:t>Error messages should be expressed in plain language (no jargon), precisely indicate the problem, and constructively suggest a solution.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DFB69372-B367-DE8E-2065-96A2D249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Error recognition and recovery: examples</a:t>
            </a:r>
          </a:p>
        </p:txBody>
      </p:sp>
      <p:pic>
        <p:nvPicPr>
          <p:cNvPr id="14338" name="Picture 2" descr="error_message">
            <a:extLst>
              <a:ext uri="{FF2B5EF4-FFF2-40B4-BE49-F238E27FC236}">
                <a16:creationId xmlns:a16="http://schemas.microsoft.com/office/drawing/2014/main" id="{71B4BFF3-37C5-532D-8AE9-C3E32648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47" y="1507330"/>
            <a:ext cx="3082899" cy="18327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8611" name="Rectangle 6">
            <a:extLst>
              <a:ext uri="{FF2B5EF4-FFF2-40B4-BE49-F238E27FC236}">
                <a16:creationId xmlns:a16="http://schemas.microsoft.com/office/drawing/2014/main" id="{37FDF19B-5EEA-26EC-2633-90C6FC20B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47" y="3580759"/>
            <a:ext cx="285750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Digg </a:t>
            </a:r>
            <a:br>
              <a:rPr lang="en-US" altLang="en-US" sz="1350"/>
            </a:br>
            <a:r>
              <a:rPr lang="en-US" altLang="en-US" sz="1350"/>
              <a:t>Provides immediate feedback with specific instructions</a:t>
            </a:r>
          </a:p>
        </p:txBody>
      </p:sp>
      <p:pic>
        <p:nvPicPr>
          <p:cNvPr id="14340" name="Picture 4" descr="error_page">
            <a:extLst>
              <a:ext uri="{FF2B5EF4-FFF2-40B4-BE49-F238E27FC236}">
                <a16:creationId xmlns:a16="http://schemas.microsoft.com/office/drawing/2014/main" id="{AC2846D0-4ED8-91EE-A073-C636EE0A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1507331"/>
            <a:ext cx="3376151" cy="183276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8613" name="Rectangle 7">
            <a:extLst>
              <a:ext uri="{FF2B5EF4-FFF2-40B4-BE49-F238E27FC236}">
                <a16:creationId xmlns:a16="http://schemas.microsoft.com/office/drawing/2014/main" id="{0721C3C3-D495-6F29-788A-279A882B2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3487172"/>
            <a:ext cx="3194050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/>
              <a:t>Humorous ‘ Page Not Found’ Error</a:t>
            </a:r>
            <a:br>
              <a:rPr lang="en-US" altLang="en-US" sz="1350"/>
            </a:br>
            <a:r>
              <a:rPr lang="en-US" altLang="en-US" sz="1350"/>
              <a:t>Uses a funny image and text, but provides viable alternatives (article listings and blog link) and a course of action (report it)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9804207B-6AF1-A3E1-253C-F536359AAE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6367463" cy="993600"/>
          </a:xfrm>
        </p:spPr>
        <p:txBody>
          <a:bodyPr/>
          <a:lstStyle/>
          <a:p>
            <a:pPr eaLnBrk="1" hangingPunct="1"/>
            <a:r>
              <a:rPr lang="en-GB" altLang="en-US" sz="2800"/>
              <a:t>Help and documentation</a:t>
            </a:r>
          </a:p>
        </p:txBody>
      </p:sp>
      <p:pic>
        <p:nvPicPr>
          <p:cNvPr id="24581" name="Picture 2">
            <a:extLst>
              <a:ext uri="{FF2B5EF4-FFF2-40B4-BE49-F238E27FC236}">
                <a16:creationId xmlns:a16="http://schemas.microsoft.com/office/drawing/2014/main" id="{6C69267C-E998-39A7-1632-7F99BDFD4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35" y="1664494"/>
            <a:ext cx="3368278" cy="1440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63FAED0F-01F1-6A49-E36A-F5C4A8646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1267200"/>
            <a:ext cx="4208700" cy="3394472"/>
          </a:xfrm>
        </p:spPr>
        <p:txBody>
          <a:bodyPr/>
          <a:lstStyle/>
          <a:p>
            <a:r>
              <a:rPr lang="en-US" altLang="en-US" sz="1800"/>
              <a:t>Even though it is better if software can be used without documentation, it may be necessary to provide help and documentation. </a:t>
            </a:r>
          </a:p>
          <a:p>
            <a:r>
              <a:rPr lang="en-US" altLang="en-US" sz="1800"/>
              <a:t>Any such information should be contextual, easy to search, focused on the user’s task, list concrete steps to be carried out, and not be too large.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6DA915F3-861B-E463-E39F-8245E7BC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Why is evaluation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0BE48-63BC-A410-9105-2DFD691F2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08907"/>
            <a:ext cx="5149850" cy="2820193"/>
          </a:xfrm>
        </p:spPr>
        <p:txBody>
          <a:bodyPr/>
          <a:lstStyle/>
          <a:p>
            <a:r>
              <a:rPr lang="en-US" altLang="en-US" sz="1600" i="1"/>
              <a:t>“</a:t>
            </a:r>
            <a:r>
              <a:rPr lang="en-US" altLang="en-US" sz="1800" i="1"/>
              <a:t>Iterative design, with its repeating cycle of design and testing, is the only validated methodology in existence that will consistently produce successful results. If you don’t have user-testing as an integral part of your design process you are going to throw buckets of money down the drain.”</a:t>
            </a:r>
          </a:p>
          <a:p>
            <a:pPr>
              <a:buFontTx/>
              <a:buNone/>
            </a:pPr>
            <a:r>
              <a:rPr lang="en-US" altLang="en-US" sz="1800"/>
              <a:t> </a:t>
            </a:r>
          </a:p>
          <a:p>
            <a:pPr>
              <a:buFontTx/>
              <a:buNone/>
            </a:pPr>
            <a:r>
              <a:rPr lang="en-US" altLang="en-US" sz="1800"/>
              <a:t>    Bruce </a:t>
            </a:r>
            <a:r>
              <a:rPr lang="en-US" altLang="en-US" sz="1800" err="1"/>
              <a:t>Tognazzini</a:t>
            </a:r>
            <a:r>
              <a:rPr lang="en-US" altLang="en-US" sz="1800"/>
              <a:t> (we’ll meet him later in the lecture)</a:t>
            </a:r>
          </a:p>
        </p:txBody>
      </p:sp>
      <p:pic>
        <p:nvPicPr>
          <p:cNvPr id="4" name="Picture 3" descr="A picture containing measuring stick&#10;&#10;Description automatically generated">
            <a:extLst>
              <a:ext uri="{FF2B5EF4-FFF2-40B4-BE49-F238E27FC236}">
                <a16:creationId xmlns:a16="http://schemas.microsoft.com/office/drawing/2014/main" id="{C17C345E-D67C-2732-FF66-47793154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671" y="1408907"/>
            <a:ext cx="2429678" cy="2730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3502322D-8A5E-4FB7-F378-146789B6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Help and documentation: examples</a:t>
            </a:r>
          </a:p>
        </p:txBody>
      </p:sp>
      <p:pic>
        <p:nvPicPr>
          <p:cNvPr id="15362" name="Picture 2" descr="help_contextual">
            <a:extLst>
              <a:ext uri="{FF2B5EF4-FFF2-40B4-BE49-F238E27FC236}">
                <a16:creationId xmlns:a16="http://schemas.microsoft.com/office/drawing/2014/main" id="{9A62ABF0-6917-F482-A774-495EEAFDE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29" y="1328737"/>
            <a:ext cx="3185181" cy="18903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683" name="Rectangle 6">
            <a:extLst>
              <a:ext uri="{FF2B5EF4-FFF2-40B4-BE49-F238E27FC236}">
                <a16:creationId xmlns:a16="http://schemas.microsoft.com/office/drawing/2014/main" id="{D87D154A-4EAE-1B49-F1D2-203686A9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197" y="3415101"/>
            <a:ext cx="291465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 err="1"/>
              <a:t>Picnik</a:t>
            </a:r>
            <a:br>
              <a:rPr lang="en-US" altLang="en-US" sz="1350"/>
            </a:br>
            <a:r>
              <a:rPr lang="en-US" altLang="en-US" sz="1350"/>
              <a:t>Contextual tips in </a:t>
            </a:r>
            <a:r>
              <a:rPr lang="en-US" altLang="en-US" sz="1350" err="1"/>
              <a:t>Picnik</a:t>
            </a:r>
            <a:r>
              <a:rPr lang="en-US" altLang="en-US" sz="1350"/>
              <a:t> are clear and easy to navigate</a:t>
            </a:r>
          </a:p>
        </p:txBody>
      </p:sp>
      <p:pic>
        <p:nvPicPr>
          <p:cNvPr id="15364" name="Picture 4" descr="help_video">
            <a:extLst>
              <a:ext uri="{FF2B5EF4-FFF2-40B4-BE49-F238E27FC236}">
                <a16:creationId xmlns:a16="http://schemas.microsoft.com/office/drawing/2014/main" id="{D7701688-AFDA-3565-CD90-8E5FE836A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49" y="1328736"/>
            <a:ext cx="3354697" cy="18863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685" name="Rectangle 7">
            <a:extLst>
              <a:ext uri="{FF2B5EF4-FFF2-40B4-BE49-F238E27FC236}">
                <a16:creationId xmlns:a16="http://schemas.microsoft.com/office/drawing/2014/main" id="{C191F828-6A03-683E-E9AC-648146008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49" y="3415101"/>
            <a:ext cx="29146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 b="1" err="1"/>
              <a:t>GoodBarry</a:t>
            </a:r>
            <a:br>
              <a:rPr lang="en-US" altLang="en-US" sz="1350"/>
            </a:br>
            <a:r>
              <a:rPr lang="en-US" altLang="en-US" sz="1350"/>
              <a:t>Embedded videos can be used to showcase features as well as get people started using the product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6BE66CAB-62AC-680D-FE52-04F941F6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How many evaluators are needed for heuristic evaluation?</a:t>
            </a:r>
          </a:p>
        </p:txBody>
      </p:sp>
      <p:pic>
        <p:nvPicPr>
          <p:cNvPr id="72706" name="Picture 3">
            <a:extLst>
              <a:ext uri="{FF2B5EF4-FFF2-40B4-BE49-F238E27FC236}">
                <a16:creationId xmlns:a16="http://schemas.microsoft.com/office/drawing/2014/main" id="{B513186F-3919-59AB-E617-89AACF703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04" y="1471216"/>
            <a:ext cx="42576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418C892C-1854-0BEB-F23C-362191B5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273599"/>
            <a:ext cx="6367463" cy="993600"/>
          </a:xfrm>
        </p:spPr>
        <p:txBody>
          <a:bodyPr/>
          <a:lstStyle/>
          <a:p>
            <a:pPr eaLnBrk="1" hangingPunct="1"/>
            <a:r>
              <a:rPr lang="en-US" altLang="en-US"/>
              <a:t>Practical considerations</a:t>
            </a:r>
          </a:p>
        </p:txBody>
      </p:sp>
      <p:sp>
        <p:nvSpPr>
          <p:cNvPr id="73730" name="Slide Number Placeholder 4">
            <a:extLst>
              <a:ext uri="{FF2B5EF4-FFF2-40B4-BE49-F238E27FC236}">
                <a16:creationId xmlns:a16="http://schemas.microsoft.com/office/drawing/2014/main" id="{E1BF130E-960B-1C5E-5CDA-36FFB7515D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5A0496B-141C-408C-95D8-8D02C1281847}" type="slidenum">
              <a:rPr lang="en-US" altLang="en-US" sz="1050"/>
              <a:pPr eaLnBrk="1" hangingPunct="1"/>
              <a:t>42</a:t>
            </a:fld>
            <a:endParaRPr lang="en-US" altLang="en-US" sz="1050"/>
          </a:p>
        </p:txBody>
      </p:sp>
      <p:pic>
        <p:nvPicPr>
          <p:cNvPr id="73731" name="Picture 5">
            <a:extLst>
              <a:ext uri="{FF2B5EF4-FFF2-40B4-BE49-F238E27FC236}">
                <a16:creationId xmlns:a16="http://schemas.microsoft.com/office/drawing/2014/main" id="{F4BD9FAA-0B92-9A26-D79B-331F96794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348978"/>
            <a:ext cx="3523060" cy="244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6">
            <a:extLst>
              <a:ext uri="{FF2B5EF4-FFF2-40B4-BE49-F238E27FC236}">
                <a16:creationId xmlns:a16="http://schemas.microsoft.com/office/drawing/2014/main" id="{E55F3944-2A30-B493-D401-ACD71FB68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573" y="1368028"/>
            <a:ext cx="3273028" cy="242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F826A12A-6066-422D-22B7-F799F339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273600"/>
            <a:ext cx="8520600" cy="993600"/>
          </a:xfrm>
        </p:spPr>
        <p:txBody>
          <a:bodyPr/>
          <a:lstStyle/>
          <a:p>
            <a:r>
              <a:rPr lang="en-US" altLang="en-US"/>
              <a:t>How to run a heuristic evaluation 1</a:t>
            </a:r>
          </a:p>
        </p:txBody>
      </p:sp>
      <p:sp>
        <p:nvSpPr>
          <p:cNvPr id="74754" name="Content Placeholder 2">
            <a:extLst>
              <a:ext uri="{FF2B5EF4-FFF2-40B4-BE49-F238E27FC236}">
                <a16:creationId xmlns:a16="http://schemas.microsoft.com/office/drawing/2014/main" id="{8EE73B6E-7F16-67AA-D3A3-945E736C9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01" y="1028303"/>
            <a:ext cx="4945300" cy="3328988"/>
          </a:xfrm>
        </p:spPr>
        <p:txBody>
          <a:bodyPr/>
          <a:lstStyle/>
          <a:p>
            <a:r>
              <a:rPr lang="en-US" altLang="en-US" sz="1800"/>
              <a:t>Each of the 3 – 5 evaluators does a heuristic evaluation of an interface alone</a:t>
            </a:r>
          </a:p>
          <a:p>
            <a:r>
              <a:rPr lang="en-US" altLang="en-US" sz="1800"/>
              <a:t>Sometimes a facilitator can record the evaluator’s comments, sometimes the evaluator does it</a:t>
            </a:r>
          </a:p>
          <a:p>
            <a:r>
              <a:rPr lang="en-US" altLang="en-US" sz="1800"/>
              <a:t>A facilitator </a:t>
            </a:r>
            <a:r>
              <a:rPr lang="en-US" altLang="en-US" sz="1800" b="1"/>
              <a:t>can</a:t>
            </a:r>
            <a:r>
              <a:rPr lang="en-US" altLang="en-US" sz="1800"/>
              <a:t> answer evaluators’ questions, in contrast to traditional user testing, particularly if it’s not a walk up and use system</a:t>
            </a:r>
          </a:p>
          <a:p>
            <a:r>
              <a:rPr lang="en-US" altLang="en-US" sz="1800"/>
              <a:t>Heuristic evaluation can be done on paper prototypes </a:t>
            </a:r>
          </a:p>
          <a:p>
            <a:endParaRPr lang="en-US" altLang="en-US" sz="1800"/>
          </a:p>
          <a:p>
            <a:endParaRPr lang="en-US" altLang="en-US" sz="1800"/>
          </a:p>
        </p:txBody>
      </p:sp>
      <p:pic>
        <p:nvPicPr>
          <p:cNvPr id="6" name="Picture 5" descr="A picture containing person, dressed&#10;&#10;Description automatically generated">
            <a:extLst>
              <a:ext uri="{FF2B5EF4-FFF2-40B4-BE49-F238E27FC236}">
                <a16:creationId xmlns:a16="http://schemas.microsoft.com/office/drawing/2014/main" id="{DF55CEC3-250C-CAF3-6FBA-C69612B1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4" y="1752600"/>
            <a:ext cx="2952750" cy="1968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EED793D2-88D9-A205-6EB8-7DC19CBB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273600"/>
            <a:ext cx="8520600" cy="993600"/>
          </a:xfrm>
        </p:spPr>
        <p:txBody>
          <a:bodyPr/>
          <a:lstStyle/>
          <a:p>
            <a:r>
              <a:rPr lang="en-US" altLang="en-US"/>
              <a:t>How to run a heuristic evaluation 2</a:t>
            </a:r>
          </a:p>
        </p:txBody>
      </p:sp>
      <p:sp>
        <p:nvSpPr>
          <p:cNvPr id="75778" name="Content Placeholder 2">
            <a:extLst>
              <a:ext uri="{FF2B5EF4-FFF2-40B4-BE49-F238E27FC236}">
                <a16:creationId xmlns:a16="http://schemas.microsoft.com/office/drawing/2014/main" id="{5E2D0906-EEFE-1F22-BA3A-0C12431E1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00" y="1066403"/>
            <a:ext cx="5783499" cy="3328988"/>
          </a:xfrm>
        </p:spPr>
        <p:txBody>
          <a:bodyPr/>
          <a:lstStyle/>
          <a:p>
            <a:r>
              <a:rPr lang="en-US" altLang="en-US" sz="1800"/>
              <a:t>Heuristic evaluations typically last 1 – 2 hours, but it does depend on the complexity of the software</a:t>
            </a:r>
          </a:p>
          <a:p>
            <a:r>
              <a:rPr lang="en-US" altLang="en-US" sz="1800"/>
              <a:t>The expert goes through the interface several times – first time to get a feel for the system, second time to focus on specific elements</a:t>
            </a:r>
          </a:p>
          <a:p>
            <a:r>
              <a:rPr lang="en-US" altLang="en-US" sz="1800"/>
              <a:t>Evaluators can be given scenarios that describe typical usage scenarios (built from a task analysis of users)</a:t>
            </a:r>
          </a:p>
          <a:p>
            <a:r>
              <a:rPr lang="en-US" altLang="en-US" sz="1800"/>
              <a:t>Evaluators produce a list of usability problems: the usability principle and the design feature that violated it</a:t>
            </a:r>
          </a:p>
          <a:p>
            <a:endParaRPr lang="en-US" altLang="en-US" sz="1800"/>
          </a:p>
        </p:txBody>
      </p:sp>
      <p:pic>
        <p:nvPicPr>
          <p:cNvPr id="5" name="Picture 4" descr="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5832E903-8B75-6231-AECF-1E80636F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99" y="1924447"/>
            <a:ext cx="2419350" cy="1612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28D25281-236B-BEB7-218B-E2CA7E213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6357938" cy="993600"/>
          </a:xfrm>
        </p:spPr>
        <p:txBody>
          <a:bodyPr/>
          <a:lstStyle/>
          <a:p>
            <a:pPr eaLnBrk="1" hangingPunct="1"/>
            <a:r>
              <a:rPr lang="en-US" altLang="en-US" sz="2800"/>
              <a:t>Benefits of heuristic evaluation</a:t>
            </a: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8F73E505-9247-23C7-FE9F-CA9C68992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0000" y="1123950"/>
            <a:ext cx="5118100" cy="3551635"/>
          </a:xfrm>
        </p:spPr>
        <p:txBody>
          <a:bodyPr/>
          <a:lstStyle/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altLang="en-US" sz="1800"/>
              <a:t>Cheap </a:t>
            </a:r>
          </a:p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altLang="en-US" sz="1800"/>
              <a:t>Relatively easy </a:t>
            </a:r>
          </a:p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altLang="en-US" sz="1800"/>
              <a:t>Instant gratification lists of problems are available immediately after the inspection</a:t>
            </a:r>
          </a:p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sz="1800"/>
              <a:t>It can be carried out with low numbers of participants</a:t>
            </a:r>
            <a:endParaRPr lang="en-US" altLang="en-US" sz="1800"/>
          </a:p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altLang="en-US" sz="1800"/>
              <a:t>Fits in with most software development processes</a:t>
            </a:r>
          </a:p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altLang="en-US" sz="1800"/>
              <a:t>Cost effective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177058DB-17F7-C58F-87E0-4CAEB0CB6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99" y="1381125"/>
            <a:ext cx="1845469" cy="23812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28D25281-236B-BEB7-218B-E2CA7E213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6357938" cy="993600"/>
          </a:xfrm>
        </p:spPr>
        <p:txBody>
          <a:bodyPr/>
          <a:lstStyle/>
          <a:p>
            <a:pPr eaLnBrk="1" hangingPunct="1"/>
            <a:r>
              <a:rPr lang="en-US" altLang="en-US" sz="2800"/>
              <a:t>Drawbacks of heuristic evaluation</a:t>
            </a: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8F73E505-9247-23C7-FE9F-CA9C68992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0000" y="1123950"/>
            <a:ext cx="5118100" cy="3551635"/>
          </a:xfrm>
        </p:spPr>
        <p:txBody>
          <a:bodyPr/>
          <a:lstStyle/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altLang="en-US" sz="1800"/>
              <a:t>Important issues may get missed</a:t>
            </a:r>
          </a:p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altLang="en-US" sz="1800"/>
              <a:t>Might identify false issues</a:t>
            </a:r>
          </a:p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altLang="en-US" sz="1800"/>
              <a:t>Many trivial issues are often identified, making it seem overly critical</a:t>
            </a:r>
          </a:p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altLang="en-US" sz="1800"/>
              <a:t>Experts have biases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42DBB-94C2-04C1-A8F5-F5C90602A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37" y="1267200"/>
            <a:ext cx="2455863" cy="240589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852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238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 i="1"/>
              <a:t>Interaction Design: Beyond Human-Computer Interaction </a:t>
            </a:r>
            <a:r>
              <a:rPr lang="en" sz="1800"/>
              <a:t>covers all HCI evaluation techniques. It's available through the university library as an eBook. Read about the evaluation techniques covered in this lecture to deepen your understanding</a:t>
            </a:r>
          </a:p>
          <a:p>
            <a:r>
              <a:rPr lang="en" sz="1800"/>
              <a:t>Read the original Nielsen paper on heuristic evaluation: </a:t>
            </a:r>
            <a:r>
              <a:rPr lang="en-US" altLang="en-US" sz="1800">
                <a:hlinkClick r:id="rId3"/>
              </a:rPr>
              <a:t>https://www.nngroup.com/articles/how-to-conduct-a-heuristic-evaluation/</a:t>
            </a:r>
            <a:endParaRPr lang="en-US" altLang="en-US" sz="18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sz="1800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highlight>
                  <a:srgbClr val="FFFF00"/>
                </a:highlight>
              </a:rPr>
              <a:t>     </a:t>
            </a:r>
            <a:br>
              <a:rPr lang="en"/>
            </a:br>
            <a:endParaRPr lang="en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400" y="1268016"/>
            <a:ext cx="2527199" cy="33573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F2F35A1-A815-6A33-7B9B-5061501B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GB" sz="2800"/>
              <a:t>Reading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/>
              <a:t>Reading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943350" cy="3263504"/>
          </a:xfrm>
        </p:spPr>
        <p:txBody>
          <a:bodyPr/>
          <a:lstStyle/>
          <a:p>
            <a:r>
              <a:rPr lang="en-GB" sz="1600"/>
              <a:t>Explore the materials (papers, articles and videos) on heuristic evaluation on the Nielsen Norman group website:</a:t>
            </a:r>
          </a:p>
          <a:p>
            <a:pPr marL="139700" indent="0">
              <a:buNone/>
            </a:pPr>
            <a:r>
              <a:rPr lang="en-GB" sz="1600">
                <a:hlinkClick r:id="rId2"/>
              </a:rPr>
              <a:t>https://www.nngroup.com/articles/ten-usability-heuristics/</a:t>
            </a:r>
            <a:endParaRPr lang="en-GB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21B03-2461-B8E6-5C98-3E437A1D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304" y="1041796"/>
            <a:ext cx="2581987" cy="3263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8590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5A80-EC0A-74E4-84EA-7F6A39AA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273600"/>
            <a:ext cx="8520600" cy="993600"/>
          </a:xfrm>
        </p:spPr>
        <p:txBody>
          <a:bodyPr/>
          <a:lstStyle/>
          <a:p>
            <a:r>
              <a:rPr lang="en-GB"/>
              <a:t>Before the workshop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A4E06-879A-755E-BBD7-112669D34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358173" cy="3416400"/>
          </a:xfrm>
          <a:ln>
            <a:noFill/>
          </a:ln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 sz="2000"/>
              <a:t>Please review the lecture materials on the Think Aloud and Heuristic Evaluation techniques</a:t>
            </a:r>
          </a:p>
          <a:p>
            <a:pPr marL="139700" indent="0">
              <a:buNone/>
            </a:pPr>
            <a:endParaRPr lang="en-US" sz="2000"/>
          </a:p>
          <a:p>
            <a:r>
              <a:rPr lang="en-US" sz="2000"/>
              <a:t>Your workshop activities will involve evaluating your games using these two techniques</a:t>
            </a:r>
          </a:p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DB3759C-6FD1-AD40-DD01-0D0DA25E4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396" y="2860675"/>
            <a:ext cx="1727187" cy="1727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2E71FF-9C56-43DE-718F-BC930421E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0823" y="671475"/>
            <a:ext cx="3100527" cy="21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8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9C81ADEE-BA44-8325-BC0F-159760C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The Think Aloud evaluation technique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04C3FC0-1877-86E7-6916-39592A88E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8337"/>
            <a:ext cx="5518150" cy="2593181"/>
          </a:xfrm>
        </p:spPr>
        <p:txBody>
          <a:bodyPr/>
          <a:lstStyle/>
          <a:p>
            <a:r>
              <a:rPr lang="en-US" altLang="en-US" sz="1800"/>
              <a:t>Users are asked to </a:t>
            </a:r>
            <a:r>
              <a:rPr lang="en-US" sz="1800" err="1"/>
              <a:t>verbalise</a:t>
            </a:r>
            <a:r>
              <a:rPr lang="en-US" sz="1800"/>
              <a:t> what they are thinking and doing as they perform a task using your software</a:t>
            </a:r>
          </a:p>
          <a:p>
            <a:r>
              <a:rPr lang="en-US" altLang="en-US" sz="1800"/>
              <a:t>The Think Aloud technique provides insights into the user experience of using your software</a:t>
            </a:r>
          </a:p>
          <a:p>
            <a:r>
              <a:rPr lang="en-US" altLang="en-US" sz="1800"/>
              <a:t>It can identify issues with the software e.g. navigation problems or content that can be improved</a:t>
            </a:r>
          </a:p>
          <a:p>
            <a:r>
              <a:rPr lang="en-US" altLang="en-US" sz="1800"/>
              <a:t>It can be used as part of the software development process to iteratively improve software or used with a finished product</a:t>
            </a:r>
          </a:p>
          <a:p>
            <a:endParaRPr lang="en-US" altLang="en-US" sz="1800"/>
          </a:p>
        </p:txBody>
      </p:sp>
      <p:pic>
        <p:nvPicPr>
          <p:cNvPr id="3" name="Picture 2" descr="A person showing a person something on a paper&#10;&#10;Description automatically generated with low confidence">
            <a:extLst>
              <a:ext uri="{FF2B5EF4-FFF2-40B4-BE49-F238E27FC236}">
                <a16:creationId xmlns:a16="http://schemas.microsoft.com/office/drawing/2014/main" id="{B1CB1547-FF22-DF08-C759-A3848DF1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07" y="2032000"/>
            <a:ext cx="2435964" cy="1625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333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28D25281-236B-BEB7-218B-E2CA7E213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6357938" cy="993600"/>
          </a:xfrm>
        </p:spPr>
        <p:txBody>
          <a:bodyPr/>
          <a:lstStyle/>
          <a:p>
            <a:pPr eaLnBrk="1" hangingPunct="1"/>
            <a:r>
              <a:rPr lang="en-US" altLang="en-US" sz="2800"/>
              <a:t>Benefits of Think Aloud</a:t>
            </a: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8F73E505-9247-23C7-FE9F-CA9C68992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0000" y="1123950"/>
            <a:ext cx="5118100" cy="3551635"/>
          </a:xfrm>
        </p:spPr>
        <p:txBody>
          <a:bodyPr/>
          <a:lstStyle/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altLang="en-US" sz="1800"/>
              <a:t>Cheap </a:t>
            </a:r>
          </a:p>
          <a:p>
            <a:pPr marL="457200" lvl="1">
              <a:spcBef>
                <a:spcPts val="800"/>
              </a:spcBef>
              <a:buFont typeface="Arial"/>
              <a:buChar char="●"/>
            </a:pPr>
            <a:r>
              <a:rPr lang="en-US" altLang="en-US" sz="1800"/>
              <a:t>Relatively easy </a:t>
            </a:r>
          </a:p>
          <a:p>
            <a:pPr algn="l"/>
            <a:r>
              <a:rPr lang="en-US" sz="1800"/>
              <a:t>It provides insight into people’s experiences as they interact with your product</a:t>
            </a:r>
          </a:p>
          <a:p>
            <a:pPr algn="l"/>
            <a:r>
              <a:rPr lang="en-US" sz="1800"/>
              <a:t>It can be carried out with low numbers of participants</a:t>
            </a:r>
          </a:p>
          <a:p>
            <a:r>
              <a:rPr lang="en-US" altLang="en-US" sz="1800"/>
              <a:t>Fits in with most software development processes</a:t>
            </a:r>
          </a:p>
          <a:p>
            <a:pPr marL="139700" indent="0" algn="l">
              <a:buNone/>
            </a:pPr>
            <a:endParaRPr lang="en-US" sz="1800"/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177058DB-17F7-C58F-87E0-4CAEB0CB6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99" y="1381125"/>
            <a:ext cx="1845469" cy="23812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8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28D25281-236B-BEB7-218B-E2CA7E213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000" y="273600"/>
            <a:ext cx="6357938" cy="993600"/>
          </a:xfrm>
        </p:spPr>
        <p:txBody>
          <a:bodyPr/>
          <a:lstStyle/>
          <a:p>
            <a:pPr eaLnBrk="1" hangingPunct="1"/>
            <a:r>
              <a:rPr lang="en-US" altLang="en-US" sz="2800"/>
              <a:t>Drawbacks of Think Aloud</a:t>
            </a: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8F73E505-9247-23C7-FE9F-CA9C68992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0000" y="1123950"/>
            <a:ext cx="5118100" cy="355163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/>
              <a:t>it relies on people </a:t>
            </a:r>
            <a:r>
              <a:rPr lang="en-US" sz="1800" err="1"/>
              <a:t>verbalising</a:t>
            </a:r>
            <a:r>
              <a:rPr lang="en-US" sz="1800"/>
              <a:t> thoughts and impressions, rather than objective measures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/>
              <a:t>Participants may say what they believe to be the right answer rather than what they really think (social desirability). This can distort your results and conclusions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42DBB-94C2-04C1-A8F5-F5C90602A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37" y="1267200"/>
            <a:ext cx="2455863" cy="240589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72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9C81ADEE-BA44-8325-BC0F-159760C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Planning a Think Aloud evaluation 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04C3FC0-1877-86E7-6916-39592A88E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8337"/>
            <a:ext cx="5480050" cy="2593181"/>
          </a:xfrm>
        </p:spPr>
        <p:txBody>
          <a:bodyPr/>
          <a:lstStyle/>
          <a:p>
            <a:pPr algn="l"/>
            <a:r>
              <a:rPr lang="en-US" sz="1800"/>
              <a:t>Decide what questions you want your study to answer. For example, whether users can find particular content or what their understanding is of the information presented.</a:t>
            </a:r>
          </a:p>
          <a:p>
            <a:pPr algn="l"/>
            <a:r>
              <a:rPr lang="en-US" sz="1800"/>
              <a:t>Write down the tasks you want the user to complete while using your software</a:t>
            </a:r>
          </a:p>
          <a:p>
            <a:pPr algn="l"/>
            <a:r>
              <a:rPr lang="en-US" sz="1800"/>
              <a:t>Decide how many participants you want to recruit and how long you want the sessions to last (45 to 90 minutes works well)</a:t>
            </a:r>
          </a:p>
          <a:p>
            <a:endParaRPr lang="en-US" altLang="en-US" sz="180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6213793-A2FB-FC24-88CC-026AE015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670" y="1268016"/>
            <a:ext cx="2085680" cy="3124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636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9C81ADEE-BA44-8325-BC0F-159760C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Carrying out a Think Aloud evaluation 1  </a:t>
            </a:r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04C3FC0-1877-86E7-6916-39592A88E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8337"/>
            <a:ext cx="4311650" cy="2593181"/>
          </a:xfrm>
        </p:spPr>
        <p:txBody>
          <a:bodyPr/>
          <a:lstStyle/>
          <a:p>
            <a:pPr algn="l"/>
            <a:r>
              <a:rPr lang="en-US" sz="1800" b="0" i="0">
                <a:solidFill>
                  <a:srgbClr val="0B0C0C"/>
                </a:solidFill>
                <a:effectLst/>
                <a:latin typeface="+mj-lt"/>
              </a:rPr>
              <a:t>Have a </a:t>
            </a:r>
            <a:r>
              <a:rPr lang="en-US" sz="1800" b="1" i="0">
                <a:solidFill>
                  <a:srgbClr val="0B0C0C"/>
                </a:solidFill>
                <a:effectLst/>
                <a:latin typeface="+mj-lt"/>
              </a:rPr>
              <a:t>facilitator </a:t>
            </a:r>
            <a:r>
              <a:rPr lang="en-US" sz="1800" b="0" i="0">
                <a:solidFill>
                  <a:srgbClr val="0B0C0C"/>
                </a:solidFill>
                <a:effectLst/>
                <a:latin typeface="+mj-lt"/>
              </a:rPr>
              <a:t>to run the evaluation and one or two observers to take notes on what the user says</a:t>
            </a:r>
          </a:p>
          <a:p>
            <a:r>
              <a:rPr lang="en-US" sz="1800">
                <a:solidFill>
                  <a:srgbClr val="0B0C0C"/>
                </a:solidFill>
                <a:latin typeface="+mj-lt"/>
              </a:rPr>
              <a:t> Explain to the participants how a think aloud works: they should tell you their thoughts, reactions and emotions as they occur while they are performing the task</a:t>
            </a:r>
          </a:p>
          <a:p>
            <a:r>
              <a:rPr lang="en-US" sz="1800" b="0" i="0">
                <a:solidFill>
                  <a:srgbClr val="0B0C0C"/>
                </a:solidFill>
                <a:effectLst/>
                <a:latin typeface="+mj-lt"/>
              </a:rPr>
              <a:t>Explain that there is no right answer and it’s fine to be critical</a:t>
            </a:r>
          </a:p>
          <a:p>
            <a:pPr marL="139700" indent="0">
              <a:buNone/>
            </a:pPr>
            <a:endParaRPr lang="en-US" altLang="en-US" sz="1800"/>
          </a:p>
        </p:txBody>
      </p:sp>
      <p:pic>
        <p:nvPicPr>
          <p:cNvPr id="2" name="Picture 1" descr="A picture containing person, wall, indoor, table&#10;&#10;Description automatically generated">
            <a:extLst>
              <a:ext uri="{FF2B5EF4-FFF2-40B4-BE49-F238E27FC236}">
                <a16:creationId xmlns:a16="http://schemas.microsoft.com/office/drawing/2014/main" id="{87E6E95A-D0CD-1BAE-7278-1CCF7B02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05" y="1649868"/>
            <a:ext cx="3084445" cy="20585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81146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b - Workshop" id="{D25CA6A2-7B55-417F-BAA5-7135C45AC1C1}" vid="{BA1C27E1-D1EC-4D03-A88C-DD12246D195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92A8A8F031AD4A909BA7A7C456847C" ma:contentTypeVersion="9" ma:contentTypeDescription="Create a new document." ma:contentTypeScope="" ma:versionID="9cda5629cde2cf506a6c77d84ded180d">
  <xsd:schema xmlns:xsd="http://www.w3.org/2001/XMLSchema" xmlns:xs="http://www.w3.org/2001/XMLSchema" xmlns:p="http://schemas.microsoft.com/office/2006/metadata/properties" xmlns:ns2="0c9eb513-a068-4d7d-8530-8babfedca41b" xmlns:ns3="332fd225-6e1e-488d-8520-fb24800b4da7" targetNamespace="http://schemas.microsoft.com/office/2006/metadata/properties" ma:root="true" ma:fieldsID="60adf5de74e1dcfe89edf08fce01ff33" ns2:_="" ns3:_="">
    <xsd:import namespace="0c9eb513-a068-4d7d-8530-8babfedca41b"/>
    <xsd:import namespace="332fd225-6e1e-488d-8520-fb24800b4d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9eb513-a068-4d7d-8530-8babfedca4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2fd225-6e1e-488d-8520-fb24800b4d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32fd225-6e1e-488d-8520-fb24800b4da7">
      <UserInfo>
        <DisplayName>Zora Chen</DisplayName>
        <AccountId>113</AccountId>
        <AccountType/>
      </UserInfo>
      <UserInfo>
        <DisplayName>Max Cai</DisplayName>
        <AccountId>35</AccountId>
        <AccountType/>
      </UserInfo>
      <UserInfo>
        <DisplayName>Jinnan Lu</DisplayName>
        <AccountId>55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6B16523-DCB3-455F-AC63-CAA8A9CE3B3F}">
  <ds:schemaRefs>
    <ds:schemaRef ds:uri="0c9eb513-a068-4d7d-8530-8babfedca41b"/>
    <ds:schemaRef ds:uri="332fd225-6e1e-488d-8520-fb24800b4d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E54FBF9-7D3B-41C5-AE94-3EC6D8FB42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2A1253-7223-4C47-A6EA-5469F68DEBE9}">
  <ds:schemaRefs>
    <ds:schemaRef ds:uri="332fd225-6e1e-488d-8520-fb24800b4da7"/>
    <ds:schemaRef ds:uri="7cf61fb2-a93a-47db-b85f-2afaef255c9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softwareEngineering</Template>
  <Application>Microsoft Office PowerPoint</Application>
  <PresentationFormat>全屏显示(16:9)</PresentationFormat>
  <Slides>49</Slides>
  <Notes>15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Simple Light</vt:lpstr>
      <vt:lpstr>  HCI Evaluation Part One </vt:lpstr>
      <vt:lpstr>Today’s Lecture</vt:lpstr>
      <vt:lpstr>HCI Evaluation</vt:lpstr>
      <vt:lpstr>Why is evaluation important?</vt:lpstr>
      <vt:lpstr>The Think Aloud evaluation technique</vt:lpstr>
      <vt:lpstr>Benefits of Think Aloud</vt:lpstr>
      <vt:lpstr>Drawbacks of Think Aloud</vt:lpstr>
      <vt:lpstr>Planning a Think Aloud evaluation </vt:lpstr>
      <vt:lpstr>Carrying out a Think Aloud evaluation 1  </vt:lpstr>
      <vt:lpstr>Carrying out a Think Aloud evaluation 2  </vt:lpstr>
      <vt:lpstr>Analysing a Think Aloud evaluation</vt:lpstr>
      <vt:lpstr>Jakob Nielsen – heuristic evaluation</vt:lpstr>
      <vt:lpstr>Nielsen Norman group  http://www.nngroup.com/</vt:lpstr>
      <vt:lpstr>What is  a heuristic?</vt:lpstr>
      <vt:lpstr>Heuristic evaluation 1 </vt:lpstr>
      <vt:lpstr>Heuristic evaluation 2 </vt:lpstr>
      <vt:lpstr>Heuristic evaluation is widely used because…</vt:lpstr>
      <vt:lpstr>Where are the users?</vt:lpstr>
      <vt:lpstr>What are Nielsen’s 10 principles of heuristic evaluation?</vt:lpstr>
      <vt:lpstr>Nielsen’s 10 principles of heuristic evaluation (minimal information)</vt:lpstr>
      <vt:lpstr>Visibility of system status - feedback</vt:lpstr>
      <vt:lpstr>Visibility of system status: examples </vt:lpstr>
      <vt:lpstr>Match between system and real world - metaphor</vt:lpstr>
      <vt:lpstr>Match between system and real world - examples</vt:lpstr>
      <vt:lpstr>User control and freedom - navigation</vt:lpstr>
      <vt:lpstr>PowerPoint 演示文稿</vt:lpstr>
      <vt:lpstr>Consistency and standards</vt:lpstr>
      <vt:lpstr>Consistency: examples</vt:lpstr>
      <vt:lpstr>Error prevention</vt:lpstr>
      <vt:lpstr>Error prevention: examples</vt:lpstr>
      <vt:lpstr>Recognition rather than recall</vt:lpstr>
      <vt:lpstr>Recognition: examples</vt:lpstr>
      <vt:lpstr>Flexibility and efficiency of use</vt:lpstr>
      <vt:lpstr>Flexibility and efficiency: examples</vt:lpstr>
      <vt:lpstr>Aesthetic and minimalist design</vt:lpstr>
      <vt:lpstr>Aesthetics: example</vt:lpstr>
      <vt:lpstr>Help users recognise, diagnose and recover from errors</vt:lpstr>
      <vt:lpstr>Error recognition and recovery: examples</vt:lpstr>
      <vt:lpstr>Help and documentation</vt:lpstr>
      <vt:lpstr>Help and documentation: examples</vt:lpstr>
      <vt:lpstr>How many evaluators are needed for heuristic evaluation?</vt:lpstr>
      <vt:lpstr>Practical considerations</vt:lpstr>
      <vt:lpstr>How to run a heuristic evaluation 1</vt:lpstr>
      <vt:lpstr>How to run a heuristic evaluation 2</vt:lpstr>
      <vt:lpstr>Benefits of heuristic evaluation</vt:lpstr>
      <vt:lpstr>Drawbacks of heuristic evaluation</vt:lpstr>
      <vt:lpstr>Reading</vt:lpstr>
      <vt:lpstr>Reading 2</vt:lpstr>
      <vt:lpstr>Before the workshop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Teams, Waterfall Method and Project Brief </dc:title>
  <dc:creator>Jon Bird</dc:creator>
  <cp:revision>4</cp:revision>
  <dcterms:created xsi:type="dcterms:W3CDTF">2023-01-29T13:06:49Z</dcterms:created>
  <dcterms:modified xsi:type="dcterms:W3CDTF">2024-04-21T10:32:56Z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0x0101001C92A8A8F031AD4A909BA7A7C456847C</vt:lpwstr>
  </property>
  <property fmtid="{D5CDD505-2E9C-101B-9397-08002B2CF9AE}" pid="3" name="MediaServiceImageTags">
    <vt:lpwstr/>
  </property>
  <property fmtid="{D5CDD505-2E9C-101B-9397-08002B2CF9AE}" pid="4" name="Order">
    <vt:lpwstr>13000.0000000000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